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77" r:id="rId5"/>
    <p:sldId id="279" r:id="rId6"/>
    <p:sldId id="280" r:id="rId7"/>
    <p:sldId id="281" r:id="rId8"/>
    <p:sldId id="283" r:id="rId9"/>
    <p:sldId id="284" r:id="rId10"/>
    <p:sldId id="276" r:id="rId11"/>
    <p:sldId id="285"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stin Serna" initials="AS" lastIdx="1" clrIdx="0">
    <p:extLst>
      <p:ext uri="{19B8F6BF-5375-455C-9EA6-DF929625EA0E}">
        <p15:presenceInfo xmlns:p15="http://schemas.microsoft.com/office/powerpoint/2012/main" userId="S::planner3@mvpo.org::f3f71f39-083e-422f-8cf0-f3db4d1562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204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17312-0695-4FDB-A4EA-ED69CC2633D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6FA7CE26-5556-4866-8A6E-8BFB60677B3B}">
      <dgm:prSet/>
      <dgm:spPr/>
      <dgm:t>
        <a:bodyPr/>
        <a:lstStyle/>
        <a:p>
          <a:pPr>
            <a:lnSpc>
              <a:spcPct val="100000"/>
            </a:lnSpc>
          </a:pPr>
          <a:r>
            <a:rPr lang="en-US" dirty="0"/>
            <a:t>Dennis Miller, MVPO Executive Director</a:t>
          </a:r>
        </a:p>
      </dgm:t>
    </dgm:pt>
    <dgm:pt modelId="{B2C16DAD-49AC-4022-9265-F1991ABB153D}" type="parTrans" cxnId="{4B1070C8-A074-4AA9-9644-ADAD3AF5A83D}">
      <dgm:prSet/>
      <dgm:spPr/>
      <dgm:t>
        <a:bodyPr/>
        <a:lstStyle/>
        <a:p>
          <a:endParaRPr lang="en-US"/>
        </a:p>
      </dgm:t>
    </dgm:pt>
    <dgm:pt modelId="{42EC4F6E-D6E7-4FBF-9098-C3F309B9B8FC}" type="sibTrans" cxnId="{4B1070C8-A074-4AA9-9644-ADAD3AF5A83D}">
      <dgm:prSet/>
      <dgm:spPr/>
      <dgm:t>
        <a:bodyPr/>
        <a:lstStyle/>
        <a:p>
          <a:endParaRPr lang="en-US"/>
        </a:p>
      </dgm:t>
    </dgm:pt>
    <dgm:pt modelId="{F7511110-FA36-47A0-9769-133818CA5742}">
      <dgm:prSet/>
      <dgm:spPr/>
      <dgm:t>
        <a:bodyPr/>
        <a:lstStyle/>
        <a:p>
          <a:pPr>
            <a:lnSpc>
              <a:spcPct val="100000"/>
            </a:lnSpc>
          </a:pPr>
          <a:r>
            <a:rPr lang="en-US" dirty="0"/>
            <a:t>Christina Deehr, MVPO Community Development Planner</a:t>
          </a:r>
        </a:p>
      </dgm:t>
    </dgm:pt>
    <dgm:pt modelId="{2917368D-6F40-41D5-84C8-4A291FA9EC32}" type="parTrans" cxnId="{26861769-B7A6-4815-B420-ACB37F3B364C}">
      <dgm:prSet/>
      <dgm:spPr/>
      <dgm:t>
        <a:bodyPr/>
        <a:lstStyle/>
        <a:p>
          <a:endParaRPr lang="en-US"/>
        </a:p>
      </dgm:t>
    </dgm:pt>
    <dgm:pt modelId="{A89F2DB9-FF2C-4043-A587-EE8559A81F4B}" type="sibTrans" cxnId="{26861769-B7A6-4815-B420-ACB37F3B364C}">
      <dgm:prSet/>
      <dgm:spPr/>
      <dgm:t>
        <a:bodyPr/>
        <a:lstStyle/>
        <a:p>
          <a:endParaRPr lang="en-US"/>
        </a:p>
      </dgm:t>
    </dgm:pt>
    <dgm:pt modelId="{69E54798-5C54-4D23-A3FD-25FDB86783E0}">
      <dgm:prSet/>
      <dgm:spPr/>
      <dgm:t>
        <a:bodyPr/>
        <a:lstStyle/>
        <a:p>
          <a:pPr>
            <a:lnSpc>
              <a:spcPct val="100000"/>
            </a:lnSpc>
          </a:pPr>
          <a:r>
            <a:rPr lang="en-US" dirty="0"/>
            <a:t>Agenda:</a:t>
          </a:r>
        </a:p>
      </dgm:t>
    </dgm:pt>
    <dgm:pt modelId="{764539E2-386F-4518-9F79-BFE7C33702BF}" type="parTrans" cxnId="{1718C1DD-B223-421B-BDC8-70E0984D6FA3}">
      <dgm:prSet/>
      <dgm:spPr/>
      <dgm:t>
        <a:bodyPr/>
        <a:lstStyle/>
        <a:p>
          <a:endParaRPr lang="en-US"/>
        </a:p>
      </dgm:t>
    </dgm:pt>
    <dgm:pt modelId="{3A38EB56-E38C-49CB-AC74-FB9FE0F0C4EF}" type="sibTrans" cxnId="{1718C1DD-B223-421B-BDC8-70E0984D6FA3}">
      <dgm:prSet/>
      <dgm:spPr/>
      <dgm:t>
        <a:bodyPr/>
        <a:lstStyle/>
        <a:p>
          <a:endParaRPr lang="en-US"/>
        </a:p>
      </dgm:t>
    </dgm:pt>
    <dgm:pt modelId="{E09E50A2-FEA9-47FF-AD94-907ECC5855B0}">
      <dgm:prSet/>
      <dgm:spPr/>
      <dgm:t>
        <a:bodyPr/>
        <a:lstStyle/>
        <a:p>
          <a:pPr>
            <a:lnSpc>
              <a:spcPct val="100000"/>
            </a:lnSpc>
          </a:pPr>
          <a:r>
            <a:rPr lang="en-US" dirty="0"/>
            <a:t>MVPO Role and Mission Overview</a:t>
          </a:r>
        </a:p>
      </dgm:t>
    </dgm:pt>
    <dgm:pt modelId="{0CB4BB55-7D4C-484B-BD06-F0CE88B55D66}" type="parTrans" cxnId="{52CC8AFF-7BDD-4944-B5D7-15BD44DAD6F8}">
      <dgm:prSet/>
      <dgm:spPr/>
      <dgm:t>
        <a:bodyPr/>
        <a:lstStyle/>
        <a:p>
          <a:endParaRPr lang="en-US"/>
        </a:p>
      </dgm:t>
    </dgm:pt>
    <dgm:pt modelId="{B39A82EA-60A0-43C0-8BF7-43251F92F062}" type="sibTrans" cxnId="{52CC8AFF-7BDD-4944-B5D7-15BD44DAD6F8}">
      <dgm:prSet/>
      <dgm:spPr/>
      <dgm:t>
        <a:bodyPr/>
        <a:lstStyle/>
        <a:p>
          <a:endParaRPr lang="en-US"/>
        </a:p>
      </dgm:t>
    </dgm:pt>
    <dgm:pt modelId="{AAE20B89-3F2D-4A93-9716-62C799F1A111}">
      <dgm:prSet/>
      <dgm:spPr/>
      <dgm:t>
        <a:bodyPr/>
        <a:lstStyle/>
        <a:p>
          <a:pPr>
            <a:lnSpc>
              <a:spcPct val="100000"/>
            </a:lnSpc>
          </a:pPr>
          <a:r>
            <a:rPr lang="en-US" dirty="0"/>
            <a:t>Q &amp; A Session</a:t>
          </a:r>
        </a:p>
      </dgm:t>
    </dgm:pt>
    <dgm:pt modelId="{028DB680-E62A-4EB4-9547-46654C277AEF}" type="parTrans" cxnId="{3458029B-A82B-414E-982C-56FD259338F9}">
      <dgm:prSet/>
      <dgm:spPr/>
      <dgm:t>
        <a:bodyPr/>
        <a:lstStyle/>
        <a:p>
          <a:endParaRPr lang="en-US"/>
        </a:p>
      </dgm:t>
    </dgm:pt>
    <dgm:pt modelId="{3A0686D9-ACB1-4619-9BB7-4FE4970F5824}" type="sibTrans" cxnId="{3458029B-A82B-414E-982C-56FD259338F9}">
      <dgm:prSet/>
      <dgm:spPr/>
      <dgm:t>
        <a:bodyPr/>
        <a:lstStyle/>
        <a:p>
          <a:endParaRPr lang="en-US"/>
        </a:p>
      </dgm:t>
    </dgm:pt>
    <dgm:pt modelId="{0E908B73-FE67-4916-B288-8CDC5DD12B23}">
      <dgm:prSet/>
      <dgm:spPr/>
      <dgm:t>
        <a:bodyPr/>
        <a:lstStyle/>
        <a:p>
          <a:pPr>
            <a:lnSpc>
              <a:spcPct val="100000"/>
            </a:lnSpc>
          </a:pPr>
          <a:r>
            <a:rPr lang="en-US" dirty="0"/>
            <a:t>Next steps</a:t>
          </a:r>
        </a:p>
      </dgm:t>
    </dgm:pt>
    <dgm:pt modelId="{D41A6487-A340-43DE-9F3D-8639571B9B72}" type="parTrans" cxnId="{87814F2E-2F5D-4DA8-A32C-4E24E14229E7}">
      <dgm:prSet/>
      <dgm:spPr/>
      <dgm:t>
        <a:bodyPr/>
        <a:lstStyle/>
        <a:p>
          <a:endParaRPr lang="en-US"/>
        </a:p>
      </dgm:t>
    </dgm:pt>
    <dgm:pt modelId="{41D740BD-3B89-45F5-9912-05E81189FA9F}" type="sibTrans" cxnId="{87814F2E-2F5D-4DA8-A32C-4E24E14229E7}">
      <dgm:prSet/>
      <dgm:spPr/>
      <dgm:t>
        <a:bodyPr/>
        <a:lstStyle/>
        <a:p>
          <a:endParaRPr lang="en-US"/>
        </a:p>
      </dgm:t>
    </dgm:pt>
    <dgm:pt modelId="{3AD45E6C-D4EA-4012-8363-136011AA4847}">
      <dgm:prSet/>
      <dgm:spPr/>
      <dgm:t>
        <a:bodyPr/>
        <a:lstStyle/>
        <a:p>
          <a:pPr>
            <a:lnSpc>
              <a:spcPct val="100000"/>
            </a:lnSpc>
          </a:pPr>
          <a:r>
            <a:rPr lang="en-US" dirty="0"/>
            <a:t>Eligible Public Services &amp; Costs</a:t>
          </a:r>
        </a:p>
      </dgm:t>
    </dgm:pt>
    <dgm:pt modelId="{C08F5C73-1DA6-4296-98E0-88D105778E45}" type="parTrans" cxnId="{0258C725-C9B7-4E5A-BD44-85136B9172CD}">
      <dgm:prSet/>
      <dgm:spPr/>
      <dgm:t>
        <a:bodyPr/>
        <a:lstStyle/>
        <a:p>
          <a:endParaRPr lang="en-US"/>
        </a:p>
      </dgm:t>
    </dgm:pt>
    <dgm:pt modelId="{2F275480-F28B-49EF-8107-0FA67C9138EC}" type="sibTrans" cxnId="{0258C725-C9B7-4E5A-BD44-85136B9172CD}">
      <dgm:prSet/>
      <dgm:spPr/>
      <dgm:t>
        <a:bodyPr/>
        <a:lstStyle/>
        <a:p>
          <a:endParaRPr lang="en-US"/>
        </a:p>
      </dgm:t>
    </dgm:pt>
    <dgm:pt modelId="{AE4D36B1-F97F-40E4-B9B3-34F671967511}">
      <dgm:prSet/>
      <dgm:spPr/>
      <dgm:t>
        <a:bodyPr/>
        <a:lstStyle/>
        <a:p>
          <a:pPr>
            <a:lnSpc>
              <a:spcPct val="100000"/>
            </a:lnSpc>
          </a:pPr>
          <a:r>
            <a:rPr lang="en-US" dirty="0"/>
            <a:t>National Objectives</a:t>
          </a:r>
        </a:p>
      </dgm:t>
    </dgm:pt>
    <dgm:pt modelId="{A7C73CE0-8405-4302-B14D-1CF21E2C5346}" type="parTrans" cxnId="{43D92B08-3CDF-4B67-B3C4-8BC83571068F}">
      <dgm:prSet/>
      <dgm:spPr/>
      <dgm:t>
        <a:bodyPr/>
        <a:lstStyle/>
        <a:p>
          <a:endParaRPr lang="en-US"/>
        </a:p>
      </dgm:t>
    </dgm:pt>
    <dgm:pt modelId="{91AC7707-2B47-4BBD-A1FD-B17A71FC7256}" type="sibTrans" cxnId="{43D92B08-3CDF-4B67-B3C4-8BC83571068F}">
      <dgm:prSet/>
      <dgm:spPr/>
      <dgm:t>
        <a:bodyPr/>
        <a:lstStyle/>
        <a:p>
          <a:endParaRPr lang="en-US"/>
        </a:p>
      </dgm:t>
    </dgm:pt>
    <dgm:pt modelId="{BAAAACD0-0D27-4442-92E7-37E91DA476F2}">
      <dgm:prSet/>
      <dgm:spPr/>
      <dgm:t>
        <a:bodyPr/>
        <a:lstStyle/>
        <a:p>
          <a:pPr>
            <a:lnSpc>
              <a:spcPct val="100000"/>
            </a:lnSpc>
          </a:pPr>
          <a:r>
            <a:rPr lang="en-US" dirty="0"/>
            <a:t>Eligible Public Facilities &amp; Costs </a:t>
          </a:r>
        </a:p>
      </dgm:t>
    </dgm:pt>
    <dgm:pt modelId="{82E57859-B288-4E08-A90E-EDC8DB323B92}" type="parTrans" cxnId="{0CD97D2C-7DD4-41BB-AA26-BDF51BF07582}">
      <dgm:prSet/>
      <dgm:spPr/>
      <dgm:t>
        <a:bodyPr/>
        <a:lstStyle/>
        <a:p>
          <a:endParaRPr lang="en-US"/>
        </a:p>
      </dgm:t>
    </dgm:pt>
    <dgm:pt modelId="{84AC8E6D-9963-4F18-A095-194A4A67F975}" type="sibTrans" cxnId="{0CD97D2C-7DD4-41BB-AA26-BDF51BF07582}">
      <dgm:prSet/>
      <dgm:spPr/>
      <dgm:t>
        <a:bodyPr/>
        <a:lstStyle/>
        <a:p>
          <a:endParaRPr lang="en-US"/>
        </a:p>
      </dgm:t>
    </dgm:pt>
    <dgm:pt modelId="{C8F23795-493B-4DF6-AA4B-A732AB089B2E}">
      <dgm:prSet/>
      <dgm:spPr/>
      <dgm:t>
        <a:bodyPr/>
        <a:lstStyle/>
        <a:p>
          <a:pPr>
            <a:lnSpc>
              <a:spcPct val="100000"/>
            </a:lnSpc>
          </a:pPr>
          <a:r>
            <a:rPr lang="en-US" dirty="0"/>
            <a:t>Eligible Communities : LMI Data</a:t>
          </a:r>
        </a:p>
      </dgm:t>
    </dgm:pt>
    <dgm:pt modelId="{D806166B-9480-4037-9167-6B8CD7024552}" type="parTrans" cxnId="{1D8E5ECA-EB90-4748-8D85-34DB6F5B4F7C}">
      <dgm:prSet/>
      <dgm:spPr/>
      <dgm:t>
        <a:bodyPr/>
        <a:lstStyle/>
        <a:p>
          <a:endParaRPr lang="en-US"/>
        </a:p>
      </dgm:t>
    </dgm:pt>
    <dgm:pt modelId="{649642D6-5411-4998-B332-A1B169C0C416}" type="sibTrans" cxnId="{1D8E5ECA-EB90-4748-8D85-34DB6F5B4F7C}">
      <dgm:prSet/>
      <dgm:spPr/>
      <dgm:t>
        <a:bodyPr/>
        <a:lstStyle/>
        <a:p>
          <a:endParaRPr lang="en-US"/>
        </a:p>
      </dgm:t>
    </dgm:pt>
    <dgm:pt modelId="{53E28231-A893-4E0B-907D-6462895EC607}">
      <dgm:prSet/>
      <dgm:spPr/>
      <dgm:t>
        <a:bodyPr/>
        <a:lstStyle/>
        <a:p>
          <a:pPr>
            <a:lnSpc>
              <a:spcPct val="100000"/>
            </a:lnSpc>
          </a:pPr>
          <a:r>
            <a:rPr lang="en-US" dirty="0"/>
            <a:t>Examples</a:t>
          </a:r>
        </a:p>
      </dgm:t>
    </dgm:pt>
    <dgm:pt modelId="{C549D323-4EB5-4CB8-8365-14593C74DA31}" type="parTrans" cxnId="{FCE28F51-9495-4398-B645-038218424DE4}">
      <dgm:prSet/>
      <dgm:spPr/>
      <dgm:t>
        <a:bodyPr/>
        <a:lstStyle/>
        <a:p>
          <a:endParaRPr lang="en-US"/>
        </a:p>
      </dgm:t>
    </dgm:pt>
    <dgm:pt modelId="{34981A1B-0AF8-4337-A186-FBFDF7C4FB42}" type="sibTrans" cxnId="{FCE28F51-9495-4398-B645-038218424DE4}">
      <dgm:prSet/>
      <dgm:spPr/>
      <dgm:t>
        <a:bodyPr/>
        <a:lstStyle/>
        <a:p>
          <a:endParaRPr lang="en-US"/>
        </a:p>
      </dgm:t>
    </dgm:pt>
    <dgm:pt modelId="{C32960B5-788B-41DF-B62E-862A82DD1C4B}">
      <dgm:prSet/>
      <dgm:spPr/>
      <dgm:t>
        <a:bodyPr/>
        <a:lstStyle/>
        <a:p>
          <a:pPr>
            <a:lnSpc>
              <a:spcPct val="100000"/>
            </a:lnSpc>
          </a:pPr>
          <a:r>
            <a:rPr lang="en-US" dirty="0"/>
            <a:t>Introduction to the Community Development Block Grant- Corona Virus (CDBG-CV) Funding</a:t>
          </a:r>
        </a:p>
      </dgm:t>
    </dgm:pt>
    <dgm:pt modelId="{7804E41B-D6DC-4FF9-9AB3-0F91DB21723F}" type="parTrans" cxnId="{2B32705F-3AC3-458F-9BD0-98DD75DD4C98}">
      <dgm:prSet/>
      <dgm:spPr/>
      <dgm:t>
        <a:bodyPr/>
        <a:lstStyle/>
        <a:p>
          <a:endParaRPr lang="en-US"/>
        </a:p>
      </dgm:t>
    </dgm:pt>
    <dgm:pt modelId="{89EBAE4B-8F94-42BB-88B5-04667DD4144F}" type="sibTrans" cxnId="{2B32705F-3AC3-458F-9BD0-98DD75DD4C98}">
      <dgm:prSet/>
      <dgm:spPr/>
      <dgm:t>
        <a:bodyPr/>
        <a:lstStyle/>
        <a:p>
          <a:endParaRPr lang="en-US"/>
        </a:p>
      </dgm:t>
    </dgm:pt>
    <dgm:pt modelId="{892A5289-89D2-4E38-962B-6E304FB30F20}" type="pres">
      <dgm:prSet presAssocID="{C8117312-0695-4FDB-A4EA-ED69CC2633D5}" presName="linear" presStyleCnt="0">
        <dgm:presLayoutVars>
          <dgm:dir/>
          <dgm:animLvl val="lvl"/>
          <dgm:resizeHandles val="exact"/>
        </dgm:presLayoutVars>
      </dgm:prSet>
      <dgm:spPr/>
    </dgm:pt>
    <dgm:pt modelId="{0C5F854D-0D81-4BA3-B72D-0880A9DF7DFD}" type="pres">
      <dgm:prSet presAssocID="{6FA7CE26-5556-4866-8A6E-8BFB60677B3B}" presName="parentLin" presStyleCnt="0"/>
      <dgm:spPr/>
    </dgm:pt>
    <dgm:pt modelId="{F524CC2A-8A4F-430A-9BB3-79F197497D35}" type="pres">
      <dgm:prSet presAssocID="{6FA7CE26-5556-4866-8A6E-8BFB60677B3B}" presName="parentLeftMargin" presStyleLbl="node1" presStyleIdx="0" presStyleCnt="3"/>
      <dgm:spPr/>
    </dgm:pt>
    <dgm:pt modelId="{B38BE6AE-BE81-44FB-902D-287C58D8A23B}" type="pres">
      <dgm:prSet presAssocID="{6FA7CE26-5556-4866-8A6E-8BFB60677B3B}" presName="parentText" presStyleLbl="node1" presStyleIdx="0" presStyleCnt="3">
        <dgm:presLayoutVars>
          <dgm:chMax val="0"/>
          <dgm:bulletEnabled val="1"/>
        </dgm:presLayoutVars>
      </dgm:prSet>
      <dgm:spPr/>
    </dgm:pt>
    <dgm:pt modelId="{557521A1-49A0-4674-AC8D-E98684B80493}" type="pres">
      <dgm:prSet presAssocID="{6FA7CE26-5556-4866-8A6E-8BFB60677B3B}" presName="negativeSpace" presStyleCnt="0"/>
      <dgm:spPr/>
    </dgm:pt>
    <dgm:pt modelId="{C3A52F83-8ADD-4DAC-BC82-B6CAEB1BFCD9}" type="pres">
      <dgm:prSet presAssocID="{6FA7CE26-5556-4866-8A6E-8BFB60677B3B}" presName="childText" presStyleLbl="conFgAcc1" presStyleIdx="0" presStyleCnt="3">
        <dgm:presLayoutVars>
          <dgm:bulletEnabled val="1"/>
        </dgm:presLayoutVars>
      </dgm:prSet>
      <dgm:spPr/>
    </dgm:pt>
    <dgm:pt modelId="{A2742CB0-D9FE-4D3A-88DF-DD9D54438670}" type="pres">
      <dgm:prSet presAssocID="{42EC4F6E-D6E7-4FBF-9098-C3F309B9B8FC}" presName="spaceBetweenRectangles" presStyleCnt="0"/>
      <dgm:spPr/>
    </dgm:pt>
    <dgm:pt modelId="{0357A7A8-3867-447E-AA7B-5324E7F796B8}" type="pres">
      <dgm:prSet presAssocID="{F7511110-FA36-47A0-9769-133818CA5742}" presName="parentLin" presStyleCnt="0"/>
      <dgm:spPr/>
    </dgm:pt>
    <dgm:pt modelId="{91CEF077-FA7D-4C42-B279-274E45F9619A}" type="pres">
      <dgm:prSet presAssocID="{F7511110-FA36-47A0-9769-133818CA5742}" presName="parentLeftMargin" presStyleLbl="node1" presStyleIdx="0" presStyleCnt="3"/>
      <dgm:spPr/>
    </dgm:pt>
    <dgm:pt modelId="{C49333E5-7E3D-4BA2-8BE8-CDB2960F5C3B}" type="pres">
      <dgm:prSet presAssocID="{F7511110-FA36-47A0-9769-133818CA5742}" presName="parentText" presStyleLbl="node1" presStyleIdx="1" presStyleCnt="3">
        <dgm:presLayoutVars>
          <dgm:chMax val="0"/>
          <dgm:bulletEnabled val="1"/>
        </dgm:presLayoutVars>
      </dgm:prSet>
      <dgm:spPr/>
    </dgm:pt>
    <dgm:pt modelId="{71D5BDC8-0F1D-4EBF-9931-85FC9B2F1B7E}" type="pres">
      <dgm:prSet presAssocID="{F7511110-FA36-47A0-9769-133818CA5742}" presName="negativeSpace" presStyleCnt="0"/>
      <dgm:spPr/>
    </dgm:pt>
    <dgm:pt modelId="{3F9C75C4-058B-45C4-A73A-213554D9215B}" type="pres">
      <dgm:prSet presAssocID="{F7511110-FA36-47A0-9769-133818CA5742}" presName="childText" presStyleLbl="conFgAcc1" presStyleIdx="1" presStyleCnt="3">
        <dgm:presLayoutVars>
          <dgm:bulletEnabled val="1"/>
        </dgm:presLayoutVars>
      </dgm:prSet>
      <dgm:spPr/>
    </dgm:pt>
    <dgm:pt modelId="{3F537EEB-2FCA-4575-AC92-62D6FFEB0674}" type="pres">
      <dgm:prSet presAssocID="{A89F2DB9-FF2C-4043-A587-EE8559A81F4B}" presName="spaceBetweenRectangles" presStyleCnt="0"/>
      <dgm:spPr/>
    </dgm:pt>
    <dgm:pt modelId="{DA501BAF-AA7C-4EB2-B22D-0839C0376B0F}" type="pres">
      <dgm:prSet presAssocID="{69E54798-5C54-4D23-A3FD-25FDB86783E0}" presName="parentLin" presStyleCnt="0"/>
      <dgm:spPr/>
    </dgm:pt>
    <dgm:pt modelId="{805402AD-6C91-42B6-93B2-8CBDE55891AD}" type="pres">
      <dgm:prSet presAssocID="{69E54798-5C54-4D23-A3FD-25FDB86783E0}" presName="parentLeftMargin" presStyleLbl="node1" presStyleIdx="1" presStyleCnt="3"/>
      <dgm:spPr/>
    </dgm:pt>
    <dgm:pt modelId="{1FAB6CC0-FB19-48BB-8280-DE5D1D39A91E}" type="pres">
      <dgm:prSet presAssocID="{69E54798-5C54-4D23-A3FD-25FDB86783E0}" presName="parentText" presStyleLbl="node1" presStyleIdx="2" presStyleCnt="3">
        <dgm:presLayoutVars>
          <dgm:chMax val="0"/>
          <dgm:bulletEnabled val="1"/>
        </dgm:presLayoutVars>
      </dgm:prSet>
      <dgm:spPr/>
    </dgm:pt>
    <dgm:pt modelId="{550C9054-105B-4EB3-8E66-53558DD9D384}" type="pres">
      <dgm:prSet presAssocID="{69E54798-5C54-4D23-A3FD-25FDB86783E0}" presName="negativeSpace" presStyleCnt="0"/>
      <dgm:spPr/>
    </dgm:pt>
    <dgm:pt modelId="{EFE30D0F-B2C0-4E31-85C7-12A87BFCF85F}" type="pres">
      <dgm:prSet presAssocID="{69E54798-5C54-4D23-A3FD-25FDB86783E0}" presName="childText" presStyleLbl="conFgAcc1" presStyleIdx="2" presStyleCnt="3" custLinFactNeighborX="-2" custLinFactNeighborY="34476">
        <dgm:presLayoutVars>
          <dgm:bulletEnabled val="1"/>
        </dgm:presLayoutVars>
      </dgm:prSet>
      <dgm:spPr/>
    </dgm:pt>
  </dgm:ptLst>
  <dgm:cxnLst>
    <dgm:cxn modelId="{88C08407-AAA2-4BE4-94CB-D0B07595F97E}" type="presOf" srcId="{69E54798-5C54-4D23-A3FD-25FDB86783E0}" destId="{805402AD-6C91-42B6-93B2-8CBDE55891AD}" srcOrd="0" destOrd="0" presId="urn:microsoft.com/office/officeart/2005/8/layout/list1"/>
    <dgm:cxn modelId="{43D92B08-3CDF-4B67-B3C4-8BC83571068F}" srcId="{69E54798-5C54-4D23-A3FD-25FDB86783E0}" destId="{AE4D36B1-F97F-40E4-B9B3-34F671967511}" srcOrd="4" destOrd="0" parTransId="{A7C73CE0-8405-4302-B14D-1CF21E2C5346}" sibTransId="{91AC7707-2B47-4BBD-A1FD-B17A71FC7256}"/>
    <dgm:cxn modelId="{8B7D0B0B-3E22-4F7C-A148-ACD0E61E7B81}" type="presOf" srcId="{6FA7CE26-5556-4866-8A6E-8BFB60677B3B}" destId="{F524CC2A-8A4F-430A-9BB3-79F197497D35}" srcOrd="0" destOrd="0" presId="urn:microsoft.com/office/officeart/2005/8/layout/list1"/>
    <dgm:cxn modelId="{8959B11F-A6E5-43A2-A004-4DF45D62A954}" type="presOf" srcId="{0E908B73-FE67-4916-B288-8CDC5DD12B23}" destId="{EFE30D0F-B2C0-4E31-85C7-12A87BFCF85F}" srcOrd="0" destOrd="7" presId="urn:microsoft.com/office/officeart/2005/8/layout/list1"/>
    <dgm:cxn modelId="{2FA5D61F-A300-4D7E-AF24-6F00A4792500}" type="presOf" srcId="{F7511110-FA36-47A0-9769-133818CA5742}" destId="{91CEF077-FA7D-4C42-B279-274E45F9619A}" srcOrd="0" destOrd="0" presId="urn:microsoft.com/office/officeart/2005/8/layout/list1"/>
    <dgm:cxn modelId="{0258C725-C9B7-4E5A-BD44-85136B9172CD}" srcId="{69E54798-5C54-4D23-A3FD-25FDB86783E0}" destId="{3AD45E6C-D4EA-4012-8363-136011AA4847}" srcOrd="2" destOrd="0" parTransId="{C08F5C73-1DA6-4296-98E0-88D105778E45}" sibTransId="{2F275480-F28B-49EF-8107-0FA67C9138EC}"/>
    <dgm:cxn modelId="{0CD97D2C-7DD4-41BB-AA26-BDF51BF07582}" srcId="{69E54798-5C54-4D23-A3FD-25FDB86783E0}" destId="{BAAAACD0-0D27-4442-92E7-37E91DA476F2}" srcOrd="3" destOrd="0" parTransId="{82E57859-B288-4E08-A90E-EDC8DB323B92}" sibTransId="{84AC8E6D-9963-4F18-A095-194A4A67F975}"/>
    <dgm:cxn modelId="{87814F2E-2F5D-4DA8-A32C-4E24E14229E7}" srcId="{69E54798-5C54-4D23-A3FD-25FDB86783E0}" destId="{0E908B73-FE67-4916-B288-8CDC5DD12B23}" srcOrd="7" destOrd="0" parTransId="{D41A6487-A340-43DE-9F3D-8639571B9B72}" sibTransId="{41D740BD-3B89-45F5-9912-05E81189FA9F}"/>
    <dgm:cxn modelId="{2B32705F-3AC3-458F-9BD0-98DD75DD4C98}" srcId="{69E54798-5C54-4D23-A3FD-25FDB86783E0}" destId="{C32960B5-788B-41DF-B62E-862A82DD1C4B}" srcOrd="1" destOrd="0" parTransId="{7804E41B-D6DC-4FF9-9AB3-0F91DB21723F}" sibTransId="{89EBAE4B-8F94-42BB-88B5-04667DD4144F}"/>
    <dgm:cxn modelId="{5783F862-63F2-4663-8F15-822BD6A97088}" type="presOf" srcId="{69E54798-5C54-4D23-A3FD-25FDB86783E0}" destId="{1FAB6CC0-FB19-48BB-8280-DE5D1D39A91E}" srcOrd="1" destOrd="0" presId="urn:microsoft.com/office/officeart/2005/8/layout/list1"/>
    <dgm:cxn modelId="{71992863-1BD2-4F4A-AD9D-032171E39E60}" type="presOf" srcId="{E09E50A2-FEA9-47FF-AD94-907ECC5855B0}" destId="{EFE30D0F-B2C0-4E31-85C7-12A87BFCF85F}" srcOrd="0" destOrd="0" presId="urn:microsoft.com/office/officeart/2005/8/layout/list1"/>
    <dgm:cxn modelId="{83137B48-A821-4AD1-8B23-4C9DA28BD6AC}" type="presOf" srcId="{BAAAACD0-0D27-4442-92E7-37E91DA476F2}" destId="{EFE30D0F-B2C0-4E31-85C7-12A87BFCF85F}" srcOrd="0" destOrd="3" presId="urn:microsoft.com/office/officeart/2005/8/layout/list1"/>
    <dgm:cxn modelId="{26861769-B7A6-4815-B420-ACB37F3B364C}" srcId="{C8117312-0695-4FDB-A4EA-ED69CC2633D5}" destId="{F7511110-FA36-47A0-9769-133818CA5742}" srcOrd="1" destOrd="0" parTransId="{2917368D-6F40-41D5-84C8-4A291FA9EC32}" sibTransId="{A89F2DB9-FF2C-4043-A587-EE8559A81F4B}"/>
    <dgm:cxn modelId="{E4A8E06D-5188-48D8-A183-C116B98AAEE1}" type="presOf" srcId="{3AD45E6C-D4EA-4012-8363-136011AA4847}" destId="{EFE30D0F-B2C0-4E31-85C7-12A87BFCF85F}" srcOrd="0" destOrd="2" presId="urn:microsoft.com/office/officeart/2005/8/layout/list1"/>
    <dgm:cxn modelId="{FCE28F51-9495-4398-B645-038218424DE4}" srcId="{69E54798-5C54-4D23-A3FD-25FDB86783E0}" destId="{53E28231-A893-4E0B-907D-6462895EC607}" srcOrd="6" destOrd="0" parTransId="{C549D323-4EB5-4CB8-8365-14593C74DA31}" sibTransId="{34981A1B-0AF8-4337-A186-FBFDF7C4FB42}"/>
    <dgm:cxn modelId="{5146B455-44A8-4EB2-A82D-21E4E2E8F267}" type="presOf" srcId="{F7511110-FA36-47A0-9769-133818CA5742}" destId="{C49333E5-7E3D-4BA2-8BE8-CDB2960F5C3B}" srcOrd="1" destOrd="0" presId="urn:microsoft.com/office/officeart/2005/8/layout/list1"/>
    <dgm:cxn modelId="{651E5087-3176-4C7D-B8EF-CEF3CF5180D9}" type="presOf" srcId="{C8F23795-493B-4DF6-AA4B-A732AB089B2E}" destId="{EFE30D0F-B2C0-4E31-85C7-12A87BFCF85F}" srcOrd="0" destOrd="5" presId="urn:microsoft.com/office/officeart/2005/8/layout/list1"/>
    <dgm:cxn modelId="{D2F94897-DDFD-40D7-B952-69E4AD503F37}" type="presOf" srcId="{C8117312-0695-4FDB-A4EA-ED69CC2633D5}" destId="{892A5289-89D2-4E38-962B-6E304FB30F20}" srcOrd="0" destOrd="0" presId="urn:microsoft.com/office/officeart/2005/8/layout/list1"/>
    <dgm:cxn modelId="{3458029B-A82B-414E-982C-56FD259338F9}" srcId="{69E54798-5C54-4D23-A3FD-25FDB86783E0}" destId="{AAE20B89-3F2D-4A93-9716-62C799F1A111}" srcOrd="8" destOrd="0" parTransId="{028DB680-E62A-4EB4-9547-46654C277AEF}" sibTransId="{3A0686D9-ACB1-4619-9BB7-4FE4970F5824}"/>
    <dgm:cxn modelId="{348443C3-A8DB-4CF4-B22B-FC57DEF883D0}" type="presOf" srcId="{6FA7CE26-5556-4866-8A6E-8BFB60677B3B}" destId="{B38BE6AE-BE81-44FB-902D-287C58D8A23B}" srcOrd="1" destOrd="0" presId="urn:microsoft.com/office/officeart/2005/8/layout/list1"/>
    <dgm:cxn modelId="{4B1070C8-A074-4AA9-9644-ADAD3AF5A83D}" srcId="{C8117312-0695-4FDB-A4EA-ED69CC2633D5}" destId="{6FA7CE26-5556-4866-8A6E-8BFB60677B3B}" srcOrd="0" destOrd="0" parTransId="{B2C16DAD-49AC-4022-9265-F1991ABB153D}" sibTransId="{42EC4F6E-D6E7-4FBF-9098-C3F309B9B8FC}"/>
    <dgm:cxn modelId="{1D8E5ECA-EB90-4748-8D85-34DB6F5B4F7C}" srcId="{69E54798-5C54-4D23-A3FD-25FDB86783E0}" destId="{C8F23795-493B-4DF6-AA4B-A732AB089B2E}" srcOrd="5" destOrd="0" parTransId="{D806166B-9480-4037-9167-6B8CD7024552}" sibTransId="{649642D6-5411-4998-B332-A1B169C0C416}"/>
    <dgm:cxn modelId="{1718C1DD-B223-421B-BDC8-70E0984D6FA3}" srcId="{C8117312-0695-4FDB-A4EA-ED69CC2633D5}" destId="{69E54798-5C54-4D23-A3FD-25FDB86783E0}" srcOrd="2" destOrd="0" parTransId="{764539E2-386F-4518-9F79-BFE7C33702BF}" sibTransId="{3A38EB56-E38C-49CB-AC74-FB9FE0F0C4EF}"/>
    <dgm:cxn modelId="{720410E0-7D22-4B7B-ADB8-58A9E09EA57A}" type="presOf" srcId="{AAE20B89-3F2D-4A93-9716-62C799F1A111}" destId="{EFE30D0F-B2C0-4E31-85C7-12A87BFCF85F}" srcOrd="0" destOrd="8" presId="urn:microsoft.com/office/officeart/2005/8/layout/list1"/>
    <dgm:cxn modelId="{FD2368EB-6DD0-4CE8-B10C-EC3D0C9350BC}" type="presOf" srcId="{C32960B5-788B-41DF-B62E-862A82DD1C4B}" destId="{EFE30D0F-B2C0-4E31-85C7-12A87BFCF85F}" srcOrd="0" destOrd="1" presId="urn:microsoft.com/office/officeart/2005/8/layout/list1"/>
    <dgm:cxn modelId="{676846EE-020F-465C-9B01-F930B1ABF798}" type="presOf" srcId="{AE4D36B1-F97F-40E4-B9B3-34F671967511}" destId="{EFE30D0F-B2C0-4E31-85C7-12A87BFCF85F}" srcOrd="0" destOrd="4" presId="urn:microsoft.com/office/officeart/2005/8/layout/list1"/>
    <dgm:cxn modelId="{72EA28F5-4FB0-49E5-BE48-A4820DB957E2}" type="presOf" srcId="{53E28231-A893-4E0B-907D-6462895EC607}" destId="{EFE30D0F-B2C0-4E31-85C7-12A87BFCF85F}" srcOrd="0" destOrd="6" presId="urn:microsoft.com/office/officeart/2005/8/layout/list1"/>
    <dgm:cxn modelId="{52CC8AFF-7BDD-4944-B5D7-15BD44DAD6F8}" srcId="{69E54798-5C54-4D23-A3FD-25FDB86783E0}" destId="{E09E50A2-FEA9-47FF-AD94-907ECC5855B0}" srcOrd="0" destOrd="0" parTransId="{0CB4BB55-7D4C-484B-BD06-F0CE88B55D66}" sibTransId="{B39A82EA-60A0-43C0-8BF7-43251F92F062}"/>
    <dgm:cxn modelId="{957238D7-4A42-4E38-8E94-B79C5317E5F0}" type="presParOf" srcId="{892A5289-89D2-4E38-962B-6E304FB30F20}" destId="{0C5F854D-0D81-4BA3-B72D-0880A9DF7DFD}" srcOrd="0" destOrd="0" presId="urn:microsoft.com/office/officeart/2005/8/layout/list1"/>
    <dgm:cxn modelId="{757B8B6C-36A1-45A0-A9D1-CF2F318CF33E}" type="presParOf" srcId="{0C5F854D-0D81-4BA3-B72D-0880A9DF7DFD}" destId="{F524CC2A-8A4F-430A-9BB3-79F197497D35}" srcOrd="0" destOrd="0" presId="urn:microsoft.com/office/officeart/2005/8/layout/list1"/>
    <dgm:cxn modelId="{D6A09A29-17E7-46E8-8BAB-0DF5CB9C9A6B}" type="presParOf" srcId="{0C5F854D-0D81-4BA3-B72D-0880A9DF7DFD}" destId="{B38BE6AE-BE81-44FB-902D-287C58D8A23B}" srcOrd="1" destOrd="0" presId="urn:microsoft.com/office/officeart/2005/8/layout/list1"/>
    <dgm:cxn modelId="{2A8A73D4-C2D4-4511-B4E2-CD8348D01BFB}" type="presParOf" srcId="{892A5289-89D2-4E38-962B-6E304FB30F20}" destId="{557521A1-49A0-4674-AC8D-E98684B80493}" srcOrd="1" destOrd="0" presId="urn:microsoft.com/office/officeart/2005/8/layout/list1"/>
    <dgm:cxn modelId="{446DB15B-E07E-4B3C-BDD2-3C26A70A7169}" type="presParOf" srcId="{892A5289-89D2-4E38-962B-6E304FB30F20}" destId="{C3A52F83-8ADD-4DAC-BC82-B6CAEB1BFCD9}" srcOrd="2" destOrd="0" presId="urn:microsoft.com/office/officeart/2005/8/layout/list1"/>
    <dgm:cxn modelId="{2514A2EB-9766-4D5D-A226-4A8DE1F71342}" type="presParOf" srcId="{892A5289-89D2-4E38-962B-6E304FB30F20}" destId="{A2742CB0-D9FE-4D3A-88DF-DD9D54438670}" srcOrd="3" destOrd="0" presId="urn:microsoft.com/office/officeart/2005/8/layout/list1"/>
    <dgm:cxn modelId="{D304A3D6-C386-4CB4-A135-18D2BDA178B5}" type="presParOf" srcId="{892A5289-89D2-4E38-962B-6E304FB30F20}" destId="{0357A7A8-3867-447E-AA7B-5324E7F796B8}" srcOrd="4" destOrd="0" presId="urn:microsoft.com/office/officeart/2005/8/layout/list1"/>
    <dgm:cxn modelId="{87947A7F-7E8D-48EF-9A42-C23880E91949}" type="presParOf" srcId="{0357A7A8-3867-447E-AA7B-5324E7F796B8}" destId="{91CEF077-FA7D-4C42-B279-274E45F9619A}" srcOrd="0" destOrd="0" presId="urn:microsoft.com/office/officeart/2005/8/layout/list1"/>
    <dgm:cxn modelId="{860690F7-C25E-49EB-8D72-F5660C2B3439}" type="presParOf" srcId="{0357A7A8-3867-447E-AA7B-5324E7F796B8}" destId="{C49333E5-7E3D-4BA2-8BE8-CDB2960F5C3B}" srcOrd="1" destOrd="0" presId="urn:microsoft.com/office/officeart/2005/8/layout/list1"/>
    <dgm:cxn modelId="{D3D262F3-DEE1-4A31-A51B-B039E641A350}" type="presParOf" srcId="{892A5289-89D2-4E38-962B-6E304FB30F20}" destId="{71D5BDC8-0F1D-4EBF-9931-85FC9B2F1B7E}" srcOrd="5" destOrd="0" presId="urn:microsoft.com/office/officeart/2005/8/layout/list1"/>
    <dgm:cxn modelId="{B6AC3603-F022-4161-AA30-35711D30A883}" type="presParOf" srcId="{892A5289-89D2-4E38-962B-6E304FB30F20}" destId="{3F9C75C4-058B-45C4-A73A-213554D9215B}" srcOrd="6" destOrd="0" presId="urn:microsoft.com/office/officeart/2005/8/layout/list1"/>
    <dgm:cxn modelId="{693F3CA4-37A5-4980-88DC-7EACA6E9E1A7}" type="presParOf" srcId="{892A5289-89D2-4E38-962B-6E304FB30F20}" destId="{3F537EEB-2FCA-4575-AC92-62D6FFEB0674}" srcOrd="7" destOrd="0" presId="urn:microsoft.com/office/officeart/2005/8/layout/list1"/>
    <dgm:cxn modelId="{F52EF490-0ED4-4046-9BBC-075A5E3091BF}" type="presParOf" srcId="{892A5289-89D2-4E38-962B-6E304FB30F20}" destId="{DA501BAF-AA7C-4EB2-B22D-0839C0376B0F}" srcOrd="8" destOrd="0" presId="urn:microsoft.com/office/officeart/2005/8/layout/list1"/>
    <dgm:cxn modelId="{C89C15B4-5BEC-4FE3-99FB-6AB0BC062D1F}" type="presParOf" srcId="{DA501BAF-AA7C-4EB2-B22D-0839C0376B0F}" destId="{805402AD-6C91-42B6-93B2-8CBDE55891AD}" srcOrd="0" destOrd="0" presId="urn:microsoft.com/office/officeart/2005/8/layout/list1"/>
    <dgm:cxn modelId="{B6EDEA6E-BEDA-4657-8D9C-A61235AC0A84}" type="presParOf" srcId="{DA501BAF-AA7C-4EB2-B22D-0839C0376B0F}" destId="{1FAB6CC0-FB19-48BB-8280-DE5D1D39A91E}" srcOrd="1" destOrd="0" presId="urn:microsoft.com/office/officeart/2005/8/layout/list1"/>
    <dgm:cxn modelId="{02633427-CF04-4F22-B619-F15A186B0654}" type="presParOf" srcId="{892A5289-89D2-4E38-962B-6E304FB30F20}" destId="{550C9054-105B-4EB3-8E66-53558DD9D384}" srcOrd="9" destOrd="0" presId="urn:microsoft.com/office/officeart/2005/8/layout/list1"/>
    <dgm:cxn modelId="{473718D3-CC3A-4C7B-8B4A-C644F6BD0F64}" type="presParOf" srcId="{892A5289-89D2-4E38-962B-6E304FB30F20}" destId="{EFE30D0F-B2C0-4E31-85C7-12A87BFCF85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194A49-F3C1-44EF-978F-C8E61B02A700}" type="doc">
      <dgm:prSet loTypeId="urn:diagrams.loki3.com/VaryingWidthList" loCatId="list" qsTypeId="urn:microsoft.com/office/officeart/2005/8/quickstyle/simple1" qsCatId="simple" csTypeId="urn:microsoft.com/office/officeart/2005/8/colors/accent1_2" csCatId="accent1" phldr="1"/>
      <dgm:spPr/>
    </dgm:pt>
    <dgm:pt modelId="{68E24966-34C4-40C4-AF9C-B6AFE1FB7885}">
      <dgm:prSet phldrT="[Text]"/>
      <dgm:spPr/>
      <dgm:t>
        <a:bodyPr/>
        <a:lstStyle/>
        <a:p>
          <a:pPr>
            <a:buFont typeface="Arial" panose="020B0604020202020204" pitchFamily="34" charset="0"/>
            <a:buChar char="•"/>
          </a:pPr>
          <a:r>
            <a:rPr lang="en-US" dirty="0">
              <a:latin typeface="Arial" panose="020B0604020202020204" pitchFamily="34" charset="0"/>
            </a:rPr>
            <a:t>Battered Spouses</a:t>
          </a:r>
          <a:endParaRPr lang="en-US" dirty="0"/>
        </a:p>
      </dgm:t>
    </dgm:pt>
    <dgm:pt modelId="{476B6D40-A7D0-4B45-B48B-C64E11152705}" type="parTrans" cxnId="{95674407-B090-4A2F-92AA-0289600684D3}">
      <dgm:prSet/>
      <dgm:spPr/>
      <dgm:t>
        <a:bodyPr/>
        <a:lstStyle/>
        <a:p>
          <a:endParaRPr lang="en-US"/>
        </a:p>
      </dgm:t>
    </dgm:pt>
    <dgm:pt modelId="{2225C148-03D9-45FB-98EE-7E78C34C22FA}" type="sibTrans" cxnId="{95674407-B090-4A2F-92AA-0289600684D3}">
      <dgm:prSet/>
      <dgm:spPr/>
      <dgm:t>
        <a:bodyPr/>
        <a:lstStyle/>
        <a:p>
          <a:endParaRPr lang="en-US"/>
        </a:p>
      </dgm:t>
    </dgm:pt>
    <dgm:pt modelId="{5113AA89-0160-47CC-8539-A3750CD1678E}">
      <dgm:prSet/>
      <dgm:spPr/>
      <dgm:t>
        <a:bodyPr/>
        <a:lstStyle/>
        <a:p>
          <a:r>
            <a:rPr lang="en-US">
              <a:latin typeface="Arial" panose="020B0604020202020204" pitchFamily="34" charset="0"/>
            </a:rPr>
            <a:t>Homeless Persons </a:t>
          </a:r>
          <a:endParaRPr lang="en-US" dirty="0">
            <a:latin typeface="Arial" panose="020B0604020202020204" pitchFamily="34" charset="0"/>
          </a:endParaRPr>
        </a:p>
      </dgm:t>
    </dgm:pt>
    <dgm:pt modelId="{6373646C-D8A4-4485-8021-FEE3645BAB66}" type="parTrans" cxnId="{95964609-54AA-4EA6-A836-677384DAC4E3}">
      <dgm:prSet/>
      <dgm:spPr/>
      <dgm:t>
        <a:bodyPr/>
        <a:lstStyle/>
        <a:p>
          <a:endParaRPr lang="en-US"/>
        </a:p>
      </dgm:t>
    </dgm:pt>
    <dgm:pt modelId="{3A0EF49B-1FA9-46AF-BFF1-7EF11AD36096}" type="sibTrans" cxnId="{95964609-54AA-4EA6-A836-677384DAC4E3}">
      <dgm:prSet/>
      <dgm:spPr/>
      <dgm:t>
        <a:bodyPr/>
        <a:lstStyle/>
        <a:p>
          <a:endParaRPr lang="en-US"/>
        </a:p>
      </dgm:t>
    </dgm:pt>
    <dgm:pt modelId="{D9EBC68A-A42A-4C96-874E-D2D63A59DC1E}">
      <dgm:prSet/>
      <dgm:spPr/>
      <dgm:t>
        <a:bodyPr/>
        <a:lstStyle/>
        <a:p>
          <a:r>
            <a:rPr lang="en-US">
              <a:latin typeface="Arial" panose="020B0604020202020204" pitchFamily="34" charset="0"/>
            </a:rPr>
            <a:t>Migrant Farm Workers</a:t>
          </a:r>
          <a:endParaRPr lang="en-US" dirty="0">
            <a:latin typeface="Arial" panose="020B0604020202020204" pitchFamily="34" charset="0"/>
          </a:endParaRPr>
        </a:p>
      </dgm:t>
    </dgm:pt>
    <dgm:pt modelId="{5E5E0BA1-345E-44FE-A016-E1EF416DCAC1}" type="parTrans" cxnId="{05511C56-CD8A-406A-AA10-C7855E32DDAB}">
      <dgm:prSet/>
      <dgm:spPr/>
      <dgm:t>
        <a:bodyPr/>
        <a:lstStyle/>
        <a:p>
          <a:endParaRPr lang="en-US"/>
        </a:p>
      </dgm:t>
    </dgm:pt>
    <dgm:pt modelId="{1E9617A8-5521-42C0-ABDE-1F3ED521F0AE}" type="sibTrans" cxnId="{05511C56-CD8A-406A-AA10-C7855E32DDAB}">
      <dgm:prSet/>
      <dgm:spPr/>
      <dgm:t>
        <a:bodyPr/>
        <a:lstStyle/>
        <a:p>
          <a:endParaRPr lang="en-US"/>
        </a:p>
      </dgm:t>
    </dgm:pt>
    <dgm:pt modelId="{015C854E-41A4-4F1D-A455-504648429644}">
      <dgm:prSet/>
      <dgm:spPr/>
      <dgm:t>
        <a:bodyPr/>
        <a:lstStyle/>
        <a:p>
          <a:r>
            <a:rPr lang="en-US">
              <a:latin typeface="Arial" panose="020B0604020202020204" pitchFamily="34" charset="0"/>
            </a:rPr>
            <a:t>Severely Disable Adults</a:t>
          </a:r>
          <a:endParaRPr lang="en-US" dirty="0">
            <a:latin typeface="Arial" panose="020B0604020202020204" pitchFamily="34" charset="0"/>
          </a:endParaRPr>
        </a:p>
      </dgm:t>
    </dgm:pt>
    <dgm:pt modelId="{D41D5854-AAAA-4BC3-8FB7-70CA3B7D11F3}" type="parTrans" cxnId="{3BBC21EF-7666-44D4-A48C-A69AABE8AB14}">
      <dgm:prSet/>
      <dgm:spPr/>
      <dgm:t>
        <a:bodyPr/>
        <a:lstStyle/>
        <a:p>
          <a:endParaRPr lang="en-US"/>
        </a:p>
      </dgm:t>
    </dgm:pt>
    <dgm:pt modelId="{0971A9D7-74E5-4FBF-87D1-5D0624982197}" type="sibTrans" cxnId="{3BBC21EF-7666-44D4-A48C-A69AABE8AB14}">
      <dgm:prSet/>
      <dgm:spPr/>
      <dgm:t>
        <a:bodyPr/>
        <a:lstStyle/>
        <a:p>
          <a:endParaRPr lang="en-US"/>
        </a:p>
      </dgm:t>
    </dgm:pt>
    <dgm:pt modelId="{8BD1F89C-CF7E-4EFB-8330-473E8EB42EAE}">
      <dgm:prSet/>
      <dgm:spPr/>
      <dgm:t>
        <a:bodyPr/>
        <a:lstStyle/>
        <a:p>
          <a:r>
            <a:rPr lang="en-US">
              <a:latin typeface="Arial" panose="020B0604020202020204" pitchFamily="34" charset="0"/>
            </a:rPr>
            <a:t>Income Qualified as LMI</a:t>
          </a:r>
          <a:endParaRPr lang="en-US" dirty="0">
            <a:latin typeface="Arial" panose="020B0604020202020204" pitchFamily="34" charset="0"/>
          </a:endParaRPr>
        </a:p>
      </dgm:t>
    </dgm:pt>
    <dgm:pt modelId="{3D6D76F6-004F-4F16-A55E-AEB533C8B0A8}" type="parTrans" cxnId="{2039AB71-E3B0-4F6A-A893-7115DC097A7B}">
      <dgm:prSet/>
      <dgm:spPr/>
      <dgm:t>
        <a:bodyPr/>
        <a:lstStyle/>
        <a:p>
          <a:endParaRPr lang="en-US"/>
        </a:p>
      </dgm:t>
    </dgm:pt>
    <dgm:pt modelId="{779D4E13-3476-41C4-AE3B-D145619D62F0}" type="sibTrans" cxnId="{2039AB71-E3B0-4F6A-A893-7115DC097A7B}">
      <dgm:prSet/>
      <dgm:spPr/>
      <dgm:t>
        <a:bodyPr/>
        <a:lstStyle/>
        <a:p>
          <a:endParaRPr lang="en-US"/>
        </a:p>
      </dgm:t>
    </dgm:pt>
    <dgm:pt modelId="{482955D6-83C9-4463-B56B-4BCDD2E4A554}">
      <dgm:prSet/>
      <dgm:spPr/>
      <dgm:t>
        <a:bodyPr/>
        <a:lstStyle/>
        <a:p>
          <a:r>
            <a:rPr lang="en-US">
              <a:latin typeface="Arial" panose="020B0604020202020204" pitchFamily="34" charset="0"/>
            </a:rPr>
            <a:t>Elderly Adults</a:t>
          </a:r>
          <a:endParaRPr lang="en-US" dirty="0">
            <a:latin typeface="Arial" panose="020B0604020202020204" pitchFamily="34" charset="0"/>
          </a:endParaRPr>
        </a:p>
      </dgm:t>
    </dgm:pt>
    <dgm:pt modelId="{A362D1E1-ACB6-42D7-8E7B-8E7C626D2406}" type="parTrans" cxnId="{08444D13-E41A-4FB1-B909-6F124EDAAF09}">
      <dgm:prSet/>
      <dgm:spPr/>
      <dgm:t>
        <a:bodyPr/>
        <a:lstStyle/>
        <a:p>
          <a:endParaRPr lang="en-US"/>
        </a:p>
      </dgm:t>
    </dgm:pt>
    <dgm:pt modelId="{98CE3697-23B8-4382-BD0C-3317D04736B4}" type="sibTrans" cxnId="{08444D13-E41A-4FB1-B909-6F124EDAAF09}">
      <dgm:prSet/>
      <dgm:spPr/>
      <dgm:t>
        <a:bodyPr/>
        <a:lstStyle/>
        <a:p>
          <a:endParaRPr lang="en-US"/>
        </a:p>
      </dgm:t>
    </dgm:pt>
    <dgm:pt modelId="{8D3E71BA-DF00-450F-A942-64D2B2470857}">
      <dgm:prSet/>
      <dgm:spPr/>
      <dgm:t>
        <a:bodyPr/>
        <a:lstStyle/>
        <a:p>
          <a:r>
            <a:rPr lang="en-US">
              <a:latin typeface="Arial" panose="020B0604020202020204" pitchFamily="34" charset="0"/>
            </a:rPr>
            <a:t>Illiterate Adults</a:t>
          </a:r>
          <a:endParaRPr lang="en-US" dirty="0">
            <a:latin typeface="Arial" panose="020B0604020202020204" pitchFamily="34" charset="0"/>
          </a:endParaRPr>
        </a:p>
      </dgm:t>
    </dgm:pt>
    <dgm:pt modelId="{5882446A-B8D0-4D6A-82C9-92E2A4D41F05}" type="parTrans" cxnId="{8ED28D1D-2555-4FE0-B252-4469B1F1443E}">
      <dgm:prSet/>
      <dgm:spPr/>
      <dgm:t>
        <a:bodyPr/>
        <a:lstStyle/>
        <a:p>
          <a:endParaRPr lang="en-US"/>
        </a:p>
      </dgm:t>
    </dgm:pt>
    <dgm:pt modelId="{97C47109-DBCD-4B80-80D5-10961AE3762A}" type="sibTrans" cxnId="{8ED28D1D-2555-4FE0-B252-4469B1F1443E}">
      <dgm:prSet/>
      <dgm:spPr/>
      <dgm:t>
        <a:bodyPr/>
        <a:lstStyle/>
        <a:p>
          <a:endParaRPr lang="en-US"/>
        </a:p>
      </dgm:t>
    </dgm:pt>
    <dgm:pt modelId="{3A6545D7-F965-4403-B4B5-951FFB512633}">
      <dgm:prSet/>
      <dgm:spPr/>
      <dgm:t>
        <a:bodyPr/>
        <a:lstStyle/>
        <a:p>
          <a:r>
            <a:rPr lang="en-US" dirty="0">
              <a:latin typeface="Arial" panose="020B0604020202020204" pitchFamily="34" charset="0"/>
            </a:rPr>
            <a:t>Persons Living with Aids </a:t>
          </a:r>
        </a:p>
      </dgm:t>
    </dgm:pt>
    <dgm:pt modelId="{A5D2E301-4478-4FD7-AE73-98839503D969}" type="parTrans" cxnId="{F4AF7422-8A59-4596-BA50-E0AB71C0689C}">
      <dgm:prSet/>
      <dgm:spPr/>
      <dgm:t>
        <a:bodyPr/>
        <a:lstStyle/>
        <a:p>
          <a:endParaRPr lang="en-US"/>
        </a:p>
      </dgm:t>
    </dgm:pt>
    <dgm:pt modelId="{888CEF24-7498-491B-9DDA-7F69A6A71904}" type="sibTrans" cxnId="{F4AF7422-8A59-4596-BA50-E0AB71C0689C}">
      <dgm:prSet/>
      <dgm:spPr/>
      <dgm:t>
        <a:bodyPr/>
        <a:lstStyle/>
        <a:p>
          <a:endParaRPr lang="en-US"/>
        </a:p>
      </dgm:t>
    </dgm:pt>
    <dgm:pt modelId="{A44AF20D-7407-4209-AC92-129DD613BE0B}">
      <dgm:prSet/>
      <dgm:spPr/>
      <dgm:t>
        <a:bodyPr/>
        <a:lstStyle/>
        <a:p>
          <a:r>
            <a:rPr lang="en-US">
              <a:latin typeface="Arial" panose="020B0604020202020204" pitchFamily="34" charset="0"/>
            </a:rPr>
            <a:t>Presume LMI by Nature/Location of Services</a:t>
          </a:r>
          <a:endParaRPr lang="en-US" dirty="0"/>
        </a:p>
      </dgm:t>
    </dgm:pt>
    <dgm:pt modelId="{F6C9CE76-ECC6-4D59-8783-1F7421C65D30}" type="parTrans" cxnId="{82559DF9-F2A4-496D-AFBD-040F80047DF3}">
      <dgm:prSet/>
      <dgm:spPr/>
      <dgm:t>
        <a:bodyPr/>
        <a:lstStyle/>
        <a:p>
          <a:endParaRPr lang="en-US"/>
        </a:p>
      </dgm:t>
    </dgm:pt>
    <dgm:pt modelId="{C30A363D-5D65-4C3B-B9A1-27423A1AF6D0}" type="sibTrans" cxnId="{82559DF9-F2A4-496D-AFBD-040F80047DF3}">
      <dgm:prSet/>
      <dgm:spPr/>
      <dgm:t>
        <a:bodyPr/>
        <a:lstStyle/>
        <a:p>
          <a:endParaRPr lang="en-US"/>
        </a:p>
      </dgm:t>
    </dgm:pt>
    <dgm:pt modelId="{1A26C16E-7324-4645-9D91-90B094CA60D0}" type="pres">
      <dgm:prSet presAssocID="{93194A49-F3C1-44EF-978F-C8E61B02A700}" presName="Name0" presStyleCnt="0">
        <dgm:presLayoutVars>
          <dgm:resizeHandles/>
        </dgm:presLayoutVars>
      </dgm:prSet>
      <dgm:spPr/>
    </dgm:pt>
    <dgm:pt modelId="{9F20A57A-D3F5-4108-9223-A7907A34502D}" type="pres">
      <dgm:prSet presAssocID="{68E24966-34C4-40C4-AF9C-B6AFE1FB7885}" presName="text" presStyleLbl="node1" presStyleIdx="0" presStyleCnt="9">
        <dgm:presLayoutVars>
          <dgm:bulletEnabled val="1"/>
        </dgm:presLayoutVars>
      </dgm:prSet>
      <dgm:spPr/>
    </dgm:pt>
    <dgm:pt modelId="{B40189B3-D4CF-4C04-A52F-420A465CBBD7}" type="pres">
      <dgm:prSet presAssocID="{2225C148-03D9-45FB-98EE-7E78C34C22FA}" presName="space" presStyleCnt="0"/>
      <dgm:spPr/>
    </dgm:pt>
    <dgm:pt modelId="{2A0061FD-CE67-4A9F-B67A-68780CB99F62}" type="pres">
      <dgm:prSet presAssocID="{5113AA89-0160-47CC-8539-A3750CD1678E}" presName="text" presStyleLbl="node1" presStyleIdx="1" presStyleCnt="9">
        <dgm:presLayoutVars>
          <dgm:bulletEnabled val="1"/>
        </dgm:presLayoutVars>
      </dgm:prSet>
      <dgm:spPr/>
    </dgm:pt>
    <dgm:pt modelId="{33D31086-E40B-414A-9111-C7F1AEB9EFED}" type="pres">
      <dgm:prSet presAssocID="{3A0EF49B-1FA9-46AF-BFF1-7EF11AD36096}" presName="space" presStyleCnt="0"/>
      <dgm:spPr/>
    </dgm:pt>
    <dgm:pt modelId="{992BB032-AAAA-4709-ABC4-CEBF5BACA7A6}" type="pres">
      <dgm:prSet presAssocID="{D9EBC68A-A42A-4C96-874E-D2D63A59DC1E}" presName="text" presStyleLbl="node1" presStyleIdx="2" presStyleCnt="9">
        <dgm:presLayoutVars>
          <dgm:bulletEnabled val="1"/>
        </dgm:presLayoutVars>
      </dgm:prSet>
      <dgm:spPr/>
    </dgm:pt>
    <dgm:pt modelId="{2F67CC59-7C8D-4C77-8E21-0A21EE494FAB}" type="pres">
      <dgm:prSet presAssocID="{1E9617A8-5521-42C0-ABDE-1F3ED521F0AE}" presName="space" presStyleCnt="0"/>
      <dgm:spPr/>
    </dgm:pt>
    <dgm:pt modelId="{5E7BCF1A-1843-4BFA-9C4A-B56F61D94A83}" type="pres">
      <dgm:prSet presAssocID="{015C854E-41A4-4F1D-A455-504648429644}" presName="text" presStyleLbl="node1" presStyleIdx="3" presStyleCnt="9">
        <dgm:presLayoutVars>
          <dgm:bulletEnabled val="1"/>
        </dgm:presLayoutVars>
      </dgm:prSet>
      <dgm:spPr/>
    </dgm:pt>
    <dgm:pt modelId="{C9E5B29E-AB27-42FE-876A-0E414B41D2E3}" type="pres">
      <dgm:prSet presAssocID="{0971A9D7-74E5-4FBF-87D1-5D0624982197}" presName="space" presStyleCnt="0"/>
      <dgm:spPr/>
    </dgm:pt>
    <dgm:pt modelId="{C7BD5673-983B-467A-B3DC-6EA2AF30304A}" type="pres">
      <dgm:prSet presAssocID="{8BD1F89C-CF7E-4EFB-8330-473E8EB42EAE}" presName="text" presStyleLbl="node1" presStyleIdx="4" presStyleCnt="9">
        <dgm:presLayoutVars>
          <dgm:bulletEnabled val="1"/>
        </dgm:presLayoutVars>
      </dgm:prSet>
      <dgm:spPr/>
    </dgm:pt>
    <dgm:pt modelId="{D3EF8CC7-647B-4B2C-B89A-EFB65E5B7E2C}" type="pres">
      <dgm:prSet presAssocID="{779D4E13-3476-41C4-AE3B-D145619D62F0}" presName="space" presStyleCnt="0"/>
      <dgm:spPr/>
    </dgm:pt>
    <dgm:pt modelId="{B6C98C29-DD65-437E-AC9C-E2FCAB8DF08D}" type="pres">
      <dgm:prSet presAssocID="{482955D6-83C9-4463-B56B-4BCDD2E4A554}" presName="text" presStyleLbl="node1" presStyleIdx="5" presStyleCnt="9">
        <dgm:presLayoutVars>
          <dgm:bulletEnabled val="1"/>
        </dgm:presLayoutVars>
      </dgm:prSet>
      <dgm:spPr/>
    </dgm:pt>
    <dgm:pt modelId="{036A51DE-D3D4-45A2-ADF6-8E79DB3013B3}" type="pres">
      <dgm:prSet presAssocID="{98CE3697-23B8-4382-BD0C-3317D04736B4}" presName="space" presStyleCnt="0"/>
      <dgm:spPr/>
    </dgm:pt>
    <dgm:pt modelId="{18F872FB-A726-4AE6-B001-C69D0FF334DC}" type="pres">
      <dgm:prSet presAssocID="{8D3E71BA-DF00-450F-A942-64D2B2470857}" presName="text" presStyleLbl="node1" presStyleIdx="6" presStyleCnt="9">
        <dgm:presLayoutVars>
          <dgm:bulletEnabled val="1"/>
        </dgm:presLayoutVars>
      </dgm:prSet>
      <dgm:spPr/>
    </dgm:pt>
    <dgm:pt modelId="{14200CD2-43FF-4E7F-AE2D-C498B3CA2294}" type="pres">
      <dgm:prSet presAssocID="{97C47109-DBCD-4B80-80D5-10961AE3762A}" presName="space" presStyleCnt="0"/>
      <dgm:spPr/>
    </dgm:pt>
    <dgm:pt modelId="{A3D8401A-A7CE-4979-BC0F-595A8608D950}" type="pres">
      <dgm:prSet presAssocID="{3A6545D7-F965-4403-B4B5-951FFB512633}" presName="text" presStyleLbl="node1" presStyleIdx="7" presStyleCnt="9">
        <dgm:presLayoutVars>
          <dgm:bulletEnabled val="1"/>
        </dgm:presLayoutVars>
      </dgm:prSet>
      <dgm:spPr/>
    </dgm:pt>
    <dgm:pt modelId="{2F4C9761-ECB9-4EFA-B6AE-E39D5061F67B}" type="pres">
      <dgm:prSet presAssocID="{888CEF24-7498-491B-9DDA-7F69A6A71904}" presName="space" presStyleCnt="0"/>
      <dgm:spPr/>
    </dgm:pt>
    <dgm:pt modelId="{4308FB0D-F061-47A9-97FD-E22C02838891}" type="pres">
      <dgm:prSet presAssocID="{A44AF20D-7407-4209-AC92-129DD613BE0B}" presName="text" presStyleLbl="node1" presStyleIdx="8" presStyleCnt="9">
        <dgm:presLayoutVars>
          <dgm:bulletEnabled val="1"/>
        </dgm:presLayoutVars>
      </dgm:prSet>
      <dgm:spPr/>
    </dgm:pt>
  </dgm:ptLst>
  <dgm:cxnLst>
    <dgm:cxn modelId="{F9596D03-0D8F-4A35-86D6-BEC987662F5B}" type="presOf" srcId="{D9EBC68A-A42A-4C96-874E-D2D63A59DC1E}" destId="{992BB032-AAAA-4709-ABC4-CEBF5BACA7A6}" srcOrd="0" destOrd="0" presId="urn:diagrams.loki3.com/VaryingWidthList"/>
    <dgm:cxn modelId="{274E9006-56B4-4EDB-9A4E-13F72C269D5C}" type="presOf" srcId="{A44AF20D-7407-4209-AC92-129DD613BE0B}" destId="{4308FB0D-F061-47A9-97FD-E22C02838891}" srcOrd="0" destOrd="0" presId="urn:diagrams.loki3.com/VaryingWidthList"/>
    <dgm:cxn modelId="{95674407-B090-4A2F-92AA-0289600684D3}" srcId="{93194A49-F3C1-44EF-978F-C8E61B02A700}" destId="{68E24966-34C4-40C4-AF9C-B6AFE1FB7885}" srcOrd="0" destOrd="0" parTransId="{476B6D40-A7D0-4B45-B48B-C64E11152705}" sibTransId="{2225C148-03D9-45FB-98EE-7E78C34C22FA}"/>
    <dgm:cxn modelId="{95964609-54AA-4EA6-A836-677384DAC4E3}" srcId="{93194A49-F3C1-44EF-978F-C8E61B02A700}" destId="{5113AA89-0160-47CC-8539-A3750CD1678E}" srcOrd="1" destOrd="0" parTransId="{6373646C-D8A4-4485-8021-FEE3645BAB66}" sibTransId="{3A0EF49B-1FA9-46AF-BFF1-7EF11AD36096}"/>
    <dgm:cxn modelId="{08444D13-E41A-4FB1-B909-6F124EDAAF09}" srcId="{93194A49-F3C1-44EF-978F-C8E61B02A700}" destId="{482955D6-83C9-4463-B56B-4BCDD2E4A554}" srcOrd="5" destOrd="0" parTransId="{A362D1E1-ACB6-42D7-8E7B-8E7C626D2406}" sibTransId="{98CE3697-23B8-4382-BD0C-3317D04736B4}"/>
    <dgm:cxn modelId="{8ED28D1D-2555-4FE0-B252-4469B1F1443E}" srcId="{93194A49-F3C1-44EF-978F-C8E61B02A700}" destId="{8D3E71BA-DF00-450F-A942-64D2B2470857}" srcOrd="6" destOrd="0" parTransId="{5882446A-B8D0-4D6A-82C9-92E2A4D41F05}" sibTransId="{97C47109-DBCD-4B80-80D5-10961AE3762A}"/>
    <dgm:cxn modelId="{F4AF7422-8A59-4596-BA50-E0AB71C0689C}" srcId="{93194A49-F3C1-44EF-978F-C8E61B02A700}" destId="{3A6545D7-F965-4403-B4B5-951FFB512633}" srcOrd="7" destOrd="0" parTransId="{A5D2E301-4478-4FD7-AE73-98839503D969}" sibTransId="{888CEF24-7498-491B-9DDA-7F69A6A71904}"/>
    <dgm:cxn modelId="{06D7263E-5293-4305-8C74-C13282B6392A}" type="presOf" srcId="{015C854E-41A4-4F1D-A455-504648429644}" destId="{5E7BCF1A-1843-4BFA-9C4A-B56F61D94A83}" srcOrd="0" destOrd="0" presId="urn:diagrams.loki3.com/VaryingWidthList"/>
    <dgm:cxn modelId="{5750415B-86AF-4763-BCF4-91530A1C700B}" type="presOf" srcId="{93194A49-F3C1-44EF-978F-C8E61B02A700}" destId="{1A26C16E-7324-4645-9D91-90B094CA60D0}" srcOrd="0" destOrd="0" presId="urn:diagrams.loki3.com/VaryingWidthList"/>
    <dgm:cxn modelId="{93A4B162-0F54-4102-822A-2BC96E0ABF24}" type="presOf" srcId="{8BD1F89C-CF7E-4EFB-8330-473E8EB42EAE}" destId="{C7BD5673-983B-467A-B3DC-6EA2AF30304A}" srcOrd="0" destOrd="0" presId="urn:diagrams.loki3.com/VaryingWidthList"/>
    <dgm:cxn modelId="{80E36A47-D206-405F-AAF9-7A98792C35E1}" type="presOf" srcId="{482955D6-83C9-4463-B56B-4BCDD2E4A554}" destId="{B6C98C29-DD65-437E-AC9C-E2FCAB8DF08D}" srcOrd="0" destOrd="0" presId="urn:diagrams.loki3.com/VaryingWidthList"/>
    <dgm:cxn modelId="{E34A334A-ADD0-461C-B76C-7E5388A54D8D}" type="presOf" srcId="{8D3E71BA-DF00-450F-A942-64D2B2470857}" destId="{18F872FB-A726-4AE6-B001-C69D0FF334DC}" srcOrd="0" destOrd="0" presId="urn:diagrams.loki3.com/VaryingWidthList"/>
    <dgm:cxn modelId="{CFBD6A6A-0CB5-43BB-AC62-5BE8D5FE575B}" type="presOf" srcId="{3A6545D7-F965-4403-B4B5-951FFB512633}" destId="{A3D8401A-A7CE-4979-BC0F-595A8608D950}" srcOrd="0" destOrd="0" presId="urn:diagrams.loki3.com/VaryingWidthList"/>
    <dgm:cxn modelId="{9E35E94C-5AEC-40B4-9E16-C472F904F9E4}" type="presOf" srcId="{68E24966-34C4-40C4-AF9C-B6AFE1FB7885}" destId="{9F20A57A-D3F5-4108-9223-A7907A34502D}" srcOrd="0" destOrd="0" presId="urn:diagrams.loki3.com/VaryingWidthList"/>
    <dgm:cxn modelId="{2039AB71-E3B0-4F6A-A893-7115DC097A7B}" srcId="{93194A49-F3C1-44EF-978F-C8E61B02A700}" destId="{8BD1F89C-CF7E-4EFB-8330-473E8EB42EAE}" srcOrd="4" destOrd="0" parTransId="{3D6D76F6-004F-4F16-A55E-AEB533C8B0A8}" sibTransId="{779D4E13-3476-41C4-AE3B-D145619D62F0}"/>
    <dgm:cxn modelId="{05511C56-CD8A-406A-AA10-C7855E32DDAB}" srcId="{93194A49-F3C1-44EF-978F-C8E61B02A700}" destId="{D9EBC68A-A42A-4C96-874E-D2D63A59DC1E}" srcOrd="2" destOrd="0" parTransId="{5E5E0BA1-345E-44FE-A016-E1EF416DCAC1}" sibTransId="{1E9617A8-5521-42C0-ABDE-1F3ED521F0AE}"/>
    <dgm:cxn modelId="{C60B19C3-927B-4711-94D4-E21C5C8BF7F7}" type="presOf" srcId="{5113AA89-0160-47CC-8539-A3750CD1678E}" destId="{2A0061FD-CE67-4A9F-B67A-68780CB99F62}" srcOrd="0" destOrd="0" presId="urn:diagrams.loki3.com/VaryingWidthList"/>
    <dgm:cxn modelId="{3BBC21EF-7666-44D4-A48C-A69AABE8AB14}" srcId="{93194A49-F3C1-44EF-978F-C8E61B02A700}" destId="{015C854E-41A4-4F1D-A455-504648429644}" srcOrd="3" destOrd="0" parTransId="{D41D5854-AAAA-4BC3-8FB7-70CA3B7D11F3}" sibTransId="{0971A9D7-74E5-4FBF-87D1-5D0624982197}"/>
    <dgm:cxn modelId="{82559DF9-F2A4-496D-AFBD-040F80047DF3}" srcId="{93194A49-F3C1-44EF-978F-C8E61B02A700}" destId="{A44AF20D-7407-4209-AC92-129DD613BE0B}" srcOrd="8" destOrd="0" parTransId="{F6C9CE76-ECC6-4D59-8783-1F7421C65D30}" sibTransId="{C30A363D-5D65-4C3B-B9A1-27423A1AF6D0}"/>
    <dgm:cxn modelId="{76EC8BD7-FA22-46DC-928A-D984B74F469D}" type="presParOf" srcId="{1A26C16E-7324-4645-9D91-90B094CA60D0}" destId="{9F20A57A-D3F5-4108-9223-A7907A34502D}" srcOrd="0" destOrd="0" presId="urn:diagrams.loki3.com/VaryingWidthList"/>
    <dgm:cxn modelId="{EA3E5E93-68D9-43CD-B443-8FFBB89EFCCF}" type="presParOf" srcId="{1A26C16E-7324-4645-9D91-90B094CA60D0}" destId="{B40189B3-D4CF-4C04-A52F-420A465CBBD7}" srcOrd="1" destOrd="0" presId="urn:diagrams.loki3.com/VaryingWidthList"/>
    <dgm:cxn modelId="{BB61BE74-747E-42D4-8410-E714E37E4080}" type="presParOf" srcId="{1A26C16E-7324-4645-9D91-90B094CA60D0}" destId="{2A0061FD-CE67-4A9F-B67A-68780CB99F62}" srcOrd="2" destOrd="0" presId="urn:diagrams.loki3.com/VaryingWidthList"/>
    <dgm:cxn modelId="{846B414A-456C-4E5F-92AE-1E55773C2936}" type="presParOf" srcId="{1A26C16E-7324-4645-9D91-90B094CA60D0}" destId="{33D31086-E40B-414A-9111-C7F1AEB9EFED}" srcOrd="3" destOrd="0" presId="urn:diagrams.loki3.com/VaryingWidthList"/>
    <dgm:cxn modelId="{78322712-F3DF-40DF-A678-89094BF2B65E}" type="presParOf" srcId="{1A26C16E-7324-4645-9D91-90B094CA60D0}" destId="{992BB032-AAAA-4709-ABC4-CEBF5BACA7A6}" srcOrd="4" destOrd="0" presId="urn:diagrams.loki3.com/VaryingWidthList"/>
    <dgm:cxn modelId="{C0BF1BC3-BD78-4940-B982-659E658A8C3C}" type="presParOf" srcId="{1A26C16E-7324-4645-9D91-90B094CA60D0}" destId="{2F67CC59-7C8D-4C77-8E21-0A21EE494FAB}" srcOrd="5" destOrd="0" presId="urn:diagrams.loki3.com/VaryingWidthList"/>
    <dgm:cxn modelId="{6D379699-8092-472D-A908-FC59D3EB99A2}" type="presParOf" srcId="{1A26C16E-7324-4645-9D91-90B094CA60D0}" destId="{5E7BCF1A-1843-4BFA-9C4A-B56F61D94A83}" srcOrd="6" destOrd="0" presId="urn:diagrams.loki3.com/VaryingWidthList"/>
    <dgm:cxn modelId="{6F0EFD84-70C5-4509-B94A-F082F0D853C2}" type="presParOf" srcId="{1A26C16E-7324-4645-9D91-90B094CA60D0}" destId="{C9E5B29E-AB27-42FE-876A-0E414B41D2E3}" srcOrd="7" destOrd="0" presId="urn:diagrams.loki3.com/VaryingWidthList"/>
    <dgm:cxn modelId="{72FF7E31-604B-47C0-8B2E-C309A881D855}" type="presParOf" srcId="{1A26C16E-7324-4645-9D91-90B094CA60D0}" destId="{C7BD5673-983B-467A-B3DC-6EA2AF30304A}" srcOrd="8" destOrd="0" presId="urn:diagrams.loki3.com/VaryingWidthList"/>
    <dgm:cxn modelId="{DCB63F6A-F9D0-4CA2-BE2A-9D1F2E0DD490}" type="presParOf" srcId="{1A26C16E-7324-4645-9D91-90B094CA60D0}" destId="{D3EF8CC7-647B-4B2C-B89A-EFB65E5B7E2C}" srcOrd="9" destOrd="0" presId="urn:diagrams.loki3.com/VaryingWidthList"/>
    <dgm:cxn modelId="{6D2CEF31-1A48-4DFA-9E9F-D666787B284B}" type="presParOf" srcId="{1A26C16E-7324-4645-9D91-90B094CA60D0}" destId="{B6C98C29-DD65-437E-AC9C-E2FCAB8DF08D}" srcOrd="10" destOrd="0" presId="urn:diagrams.loki3.com/VaryingWidthList"/>
    <dgm:cxn modelId="{B7989939-C2A1-447D-827F-B13C7FFBED20}" type="presParOf" srcId="{1A26C16E-7324-4645-9D91-90B094CA60D0}" destId="{036A51DE-D3D4-45A2-ADF6-8E79DB3013B3}" srcOrd="11" destOrd="0" presId="urn:diagrams.loki3.com/VaryingWidthList"/>
    <dgm:cxn modelId="{BF4FD9A4-A207-4877-A822-913543ACB3CD}" type="presParOf" srcId="{1A26C16E-7324-4645-9D91-90B094CA60D0}" destId="{18F872FB-A726-4AE6-B001-C69D0FF334DC}" srcOrd="12" destOrd="0" presId="urn:diagrams.loki3.com/VaryingWidthList"/>
    <dgm:cxn modelId="{82E8FC61-E530-4F19-B7F7-0B487E93F4F1}" type="presParOf" srcId="{1A26C16E-7324-4645-9D91-90B094CA60D0}" destId="{14200CD2-43FF-4E7F-AE2D-C498B3CA2294}" srcOrd="13" destOrd="0" presId="urn:diagrams.loki3.com/VaryingWidthList"/>
    <dgm:cxn modelId="{47CF0AF6-5E9C-4D7F-8681-BA675EE2CA2E}" type="presParOf" srcId="{1A26C16E-7324-4645-9D91-90B094CA60D0}" destId="{A3D8401A-A7CE-4979-BC0F-595A8608D950}" srcOrd="14" destOrd="0" presId="urn:diagrams.loki3.com/VaryingWidthList"/>
    <dgm:cxn modelId="{5B471103-D13E-4805-A8F3-2399A6297E32}" type="presParOf" srcId="{1A26C16E-7324-4645-9D91-90B094CA60D0}" destId="{2F4C9761-ECB9-4EFA-B6AE-E39D5061F67B}" srcOrd="15" destOrd="0" presId="urn:diagrams.loki3.com/VaryingWidthList"/>
    <dgm:cxn modelId="{858D528E-68F6-457B-AF57-7525782EE612}" type="presParOf" srcId="{1A26C16E-7324-4645-9D91-90B094CA60D0}" destId="{4308FB0D-F061-47A9-97FD-E22C02838891}" srcOrd="1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52F83-8ADD-4DAC-BC82-B6CAEB1BFCD9}">
      <dsp:nvSpPr>
        <dsp:cNvPr id="0" name=""/>
        <dsp:cNvSpPr/>
      </dsp:nvSpPr>
      <dsp:spPr>
        <a:xfrm>
          <a:off x="0" y="489707"/>
          <a:ext cx="5514974" cy="2772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8BE6AE-BE81-44FB-902D-287C58D8A23B}">
      <dsp:nvSpPr>
        <dsp:cNvPr id="0" name=""/>
        <dsp:cNvSpPr/>
      </dsp:nvSpPr>
      <dsp:spPr>
        <a:xfrm>
          <a:off x="275748" y="327347"/>
          <a:ext cx="3860481" cy="32472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17" tIns="0" rIns="145917" bIns="0" numCol="1" spcCol="1270" anchor="ctr" anchorCtr="0">
          <a:noAutofit/>
        </a:bodyPr>
        <a:lstStyle/>
        <a:p>
          <a:pPr marL="0" lvl="0" indent="0" algn="l" defTabSz="488950">
            <a:lnSpc>
              <a:spcPct val="100000"/>
            </a:lnSpc>
            <a:spcBef>
              <a:spcPct val="0"/>
            </a:spcBef>
            <a:spcAft>
              <a:spcPct val="35000"/>
            </a:spcAft>
            <a:buNone/>
          </a:pPr>
          <a:r>
            <a:rPr lang="en-US" sz="1100" kern="1200" dirty="0"/>
            <a:t>Dennis Miller, MVPO Executive Director</a:t>
          </a:r>
        </a:p>
      </dsp:txBody>
      <dsp:txXfrm>
        <a:off x="291600" y="343199"/>
        <a:ext cx="3828777" cy="293016"/>
      </dsp:txXfrm>
    </dsp:sp>
    <dsp:sp modelId="{3F9C75C4-058B-45C4-A73A-213554D9215B}">
      <dsp:nvSpPr>
        <dsp:cNvPr id="0" name=""/>
        <dsp:cNvSpPr/>
      </dsp:nvSpPr>
      <dsp:spPr>
        <a:xfrm>
          <a:off x="0" y="988667"/>
          <a:ext cx="5514974" cy="2772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9333E5-7E3D-4BA2-8BE8-CDB2960F5C3B}">
      <dsp:nvSpPr>
        <dsp:cNvPr id="0" name=""/>
        <dsp:cNvSpPr/>
      </dsp:nvSpPr>
      <dsp:spPr>
        <a:xfrm>
          <a:off x="275748" y="826307"/>
          <a:ext cx="3860481" cy="32472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17" tIns="0" rIns="145917" bIns="0" numCol="1" spcCol="1270" anchor="ctr" anchorCtr="0">
          <a:noAutofit/>
        </a:bodyPr>
        <a:lstStyle/>
        <a:p>
          <a:pPr marL="0" lvl="0" indent="0" algn="l" defTabSz="488950">
            <a:lnSpc>
              <a:spcPct val="100000"/>
            </a:lnSpc>
            <a:spcBef>
              <a:spcPct val="0"/>
            </a:spcBef>
            <a:spcAft>
              <a:spcPct val="35000"/>
            </a:spcAft>
            <a:buNone/>
          </a:pPr>
          <a:r>
            <a:rPr lang="en-US" sz="1100" kern="1200" dirty="0"/>
            <a:t>Christina Deehr, MVPO Community Development Planner</a:t>
          </a:r>
        </a:p>
      </dsp:txBody>
      <dsp:txXfrm>
        <a:off x="291600" y="842159"/>
        <a:ext cx="3828777" cy="293016"/>
      </dsp:txXfrm>
    </dsp:sp>
    <dsp:sp modelId="{EFE30D0F-B2C0-4E31-85C7-12A87BFCF85F}">
      <dsp:nvSpPr>
        <dsp:cNvPr id="0" name=""/>
        <dsp:cNvSpPr/>
      </dsp:nvSpPr>
      <dsp:spPr>
        <a:xfrm>
          <a:off x="0" y="1543602"/>
          <a:ext cx="5514974" cy="21483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8023" tIns="229108" rIns="428023" bIns="78232" numCol="1" spcCol="1270" anchor="t" anchorCtr="0">
          <a:noAutofit/>
        </a:bodyPr>
        <a:lstStyle/>
        <a:p>
          <a:pPr marL="57150" lvl="1" indent="-57150" algn="l" defTabSz="488950">
            <a:lnSpc>
              <a:spcPct val="100000"/>
            </a:lnSpc>
            <a:spcBef>
              <a:spcPct val="0"/>
            </a:spcBef>
            <a:spcAft>
              <a:spcPct val="15000"/>
            </a:spcAft>
            <a:buChar char="•"/>
          </a:pPr>
          <a:r>
            <a:rPr lang="en-US" sz="1100" kern="1200" dirty="0"/>
            <a:t>MVPO Role and Mission Overview</a:t>
          </a:r>
        </a:p>
        <a:p>
          <a:pPr marL="57150" lvl="1" indent="-57150" algn="l" defTabSz="488950">
            <a:lnSpc>
              <a:spcPct val="100000"/>
            </a:lnSpc>
            <a:spcBef>
              <a:spcPct val="0"/>
            </a:spcBef>
            <a:spcAft>
              <a:spcPct val="15000"/>
            </a:spcAft>
            <a:buChar char="•"/>
          </a:pPr>
          <a:r>
            <a:rPr lang="en-US" sz="1100" kern="1200" dirty="0"/>
            <a:t>Introduction to the Community Development Block Grant- Corona Virus (CDBG-CV) Funding</a:t>
          </a:r>
        </a:p>
        <a:p>
          <a:pPr marL="57150" lvl="1" indent="-57150" algn="l" defTabSz="488950">
            <a:lnSpc>
              <a:spcPct val="100000"/>
            </a:lnSpc>
            <a:spcBef>
              <a:spcPct val="0"/>
            </a:spcBef>
            <a:spcAft>
              <a:spcPct val="15000"/>
            </a:spcAft>
            <a:buChar char="•"/>
          </a:pPr>
          <a:r>
            <a:rPr lang="en-US" sz="1100" kern="1200" dirty="0"/>
            <a:t>Eligible Public Services &amp; Costs</a:t>
          </a:r>
        </a:p>
        <a:p>
          <a:pPr marL="57150" lvl="1" indent="-57150" algn="l" defTabSz="488950">
            <a:lnSpc>
              <a:spcPct val="100000"/>
            </a:lnSpc>
            <a:spcBef>
              <a:spcPct val="0"/>
            </a:spcBef>
            <a:spcAft>
              <a:spcPct val="15000"/>
            </a:spcAft>
            <a:buChar char="•"/>
          </a:pPr>
          <a:r>
            <a:rPr lang="en-US" sz="1100" kern="1200" dirty="0"/>
            <a:t>Eligible Public Facilities &amp; Costs </a:t>
          </a:r>
        </a:p>
        <a:p>
          <a:pPr marL="57150" lvl="1" indent="-57150" algn="l" defTabSz="488950">
            <a:lnSpc>
              <a:spcPct val="100000"/>
            </a:lnSpc>
            <a:spcBef>
              <a:spcPct val="0"/>
            </a:spcBef>
            <a:spcAft>
              <a:spcPct val="15000"/>
            </a:spcAft>
            <a:buChar char="•"/>
          </a:pPr>
          <a:r>
            <a:rPr lang="en-US" sz="1100" kern="1200" dirty="0"/>
            <a:t>National Objectives</a:t>
          </a:r>
        </a:p>
        <a:p>
          <a:pPr marL="57150" lvl="1" indent="-57150" algn="l" defTabSz="488950">
            <a:lnSpc>
              <a:spcPct val="100000"/>
            </a:lnSpc>
            <a:spcBef>
              <a:spcPct val="0"/>
            </a:spcBef>
            <a:spcAft>
              <a:spcPct val="15000"/>
            </a:spcAft>
            <a:buChar char="•"/>
          </a:pPr>
          <a:r>
            <a:rPr lang="en-US" sz="1100" kern="1200" dirty="0"/>
            <a:t>Eligible Communities : LMI Data</a:t>
          </a:r>
        </a:p>
        <a:p>
          <a:pPr marL="57150" lvl="1" indent="-57150" algn="l" defTabSz="488950">
            <a:lnSpc>
              <a:spcPct val="100000"/>
            </a:lnSpc>
            <a:spcBef>
              <a:spcPct val="0"/>
            </a:spcBef>
            <a:spcAft>
              <a:spcPct val="15000"/>
            </a:spcAft>
            <a:buChar char="•"/>
          </a:pPr>
          <a:r>
            <a:rPr lang="en-US" sz="1100" kern="1200" dirty="0"/>
            <a:t>Examples</a:t>
          </a:r>
        </a:p>
        <a:p>
          <a:pPr marL="57150" lvl="1" indent="-57150" algn="l" defTabSz="488950">
            <a:lnSpc>
              <a:spcPct val="100000"/>
            </a:lnSpc>
            <a:spcBef>
              <a:spcPct val="0"/>
            </a:spcBef>
            <a:spcAft>
              <a:spcPct val="15000"/>
            </a:spcAft>
            <a:buChar char="•"/>
          </a:pPr>
          <a:r>
            <a:rPr lang="en-US" sz="1100" kern="1200" dirty="0"/>
            <a:t>Next steps</a:t>
          </a:r>
        </a:p>
        <a:p>
          <a:pPr marL="57150" lvl="1" indent="-57150" algn="l" defTabSz="488950">
            <a:lnSpc>
              <a:spcPct val="100000"/>
            </a:lnSpc>
            <a:spcBef>
              <a:spcPct val="0"/>
            </a:spcBef>
            <a:spcAft>
              <a:spcPct val="15000"/>
            </a:spcAft>
            <a:buChar char="•"/>
          </a:pPr>
          <a:r>
            <a:rPr lang="en-US" sz="1100" kern="1200" dirty="0"/>
            <a:t>Q &amp; A Session</a:t>
          </a:r>
        </a:p>
      </dsp:txBody>
      <dsp:txXfrm>
        <a:off x="0" y="1543602"/>
        <a:ext cx="5514974" cy="2148300"/>
      </dsp:txXfrm>
    </dsp:sp>
    <dsp:sp modelId="{1FAB6CC0-FB19-48BB-8280-DE5D1D39A91E}">
      <dsp:nvSpPr>
        <dsp:cNvPr id="0" name=""/>
        <dsp:cNvSpPr/>
      </dsp:nvSpPr>
      <dsp:spPr>
        <a:xfrm>
          <a:off x="275748" y="1325267"/>
          <a:ext cx="3860481" cy="32472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17" tIns="0" rIns="145917" bIns="0" numCol="1" spcCol="1270" anchor="ctr" anchorCtr="0">
          <a:noAutofit/>
        </a:bodyPr>
        <a:lstStyle/>
        <a:p>
          <a:pPr marL="0" lvl="0" indent="0" algn="l" defTabSz="488950">
            <a:lnSpc>
              <a:spcPct val="100000"/>
            </a:lnSpc>
            <a:spcBef>
              <a:spcPct val="0"/>
            </a:spcBef>
            <a:spcAft>
              <a:spcPct val="35000"/>
            </a:spcAft>
            <a:buNone/>
          </a:pPr>
          <a:r>
            <a:rPr lang="en-US" sz="1100" kern="1200" dirty="0"/>
            <a:t>Agenda:</a:t>
          </a:r>
        </a:p>
      </dsp:txBody>
      <dsp:txXfrm>
        <a:off x="291600" y="1341119"/>
        <a:ext cx="3828777"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0A57A-D3F5-4108-9223-A7907A34502D}">
      <dsp:nvSpPr>
        <dsp:cNvPr id="0" name=""/>
        <dsp:cNvSpPr/>
      </dsp:nvSpPr>
      <dsp:spPr>
        <a:xfrm>
          <a:off x="4433135" y="1245"/>
          <a:ext cx="2655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Font typeface="Arial" panose="020B0604020202020204" pitchFamily="34" charset="0"/>
            <a:buNone/>
          </a:pPr>
          <a:r>
            <a:rPr lang="en-US" sz="2500" kern="1200" dirty="0">
              <a:latin typeface="Arial" panose="020B0604020202020204" pitchFamily="34" charset="0"/>
            </a:rPr>
            <a:t>Battered Spouses</a:t>
          </a:r>
          <a:endParaRPr lang="en-US" sz="2500" kern="1200" dirty="0"/>
        </a:p>
      </dsp:txBody>
      <dsp:txXfrm>
        <a:off x="4433135" y="1245"/>
        <a:ext cx="2655000" cy="471837"/>
      </dsp:txXfrm>
    </dsp:sp>
    <dsp:sp modelId="{2A0061FD-CE67-4A9F-B67A-68780CB99F62}">
      <dsp:nvSpPr>
        <dsp:cNvPr id="0" name=""/>
        <dsp:cNvSpPr/>
      </dsp:nvSpPr>
      <dsp:spPr>
        <a:xfrm>
          <a:off x="4343135" y="496675"/>
          <a:ext cx="2835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Homeless Persons </a:t>
          </a:r>
          <a:endParaRPr lang="en-US" sz="2500" kern="1200" dirty="0">
            <a:latin typeface="Arial" panose="020B0604020202020204" pitchFamily="34" charset="0"/>
          </a:endParaRPr>
        </a:p>
      </dsp:txBody>
      <dsp:txXfrm>
        <a:off x="4343135" y="496675"/>
        <a:ext cx="2835000" cy="471837"/>
      </dsp:txXfrm>
    </dsp:sp>
    <dsp:sp modelId="{992BB032-AAAA-4709-ABC4-CEBF5BACA7A6}">
      <dsp:nvSpPr>
        <dsp:cNvPr id="0" name=""/>
        <dsp:cNvSpPr/>
      </dsp:nvSpPr>
      <dsp:spPr>
        <a:xfrm>
          <a:off x="4095635" y="992104"/>
          <a:ext cx="3330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Migrant Farm Workers</a:t>
          </a:r>
          <a:endParaRPr lang="en-US" sz="2500" kern="1200" dirty="0">
            <a:latin typeface="Arial" panose="020B0604020202020204" pitchFamily="34" charset="0"/>
          </a:endParaRPr>
        </a:p>
      </dsp:txBody>
      <dsp:txXfrm>
        <a:off x="4095635" y="992104"/>
        <a:ext cx="3330000" cy="471837"/>
      </dsp:txXfrm>
    </dsp:sp>
    <dsp:sp modelId="{5E7BCF1A-1843-4BFA-9C4A-B56F61D94A83}">
      <dsp:nvSpPr>
        <dsp:cNvPr id="0" name=""/>
        <dsp:cNvSpPr/>
      </dsp:nvSpPr>
      <dsp:spPr>
        <a:xfrm>
          <a:off x="4005635" y="1487534"/>
          <a:ext cx="3510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Severely Disable Adults</a:t>
          </a:r>
          <a:endParaRPr lang="en-US" sz="2500" kern="1200" dirty="0">
            <a:latin typeface="Arial" panose="020B0604020202020204" pitchFamily="34" charset="0"/>
          </a:endParaRPr>
        </a:p>
      </dsp:txBody>
      <dsp:txXfrm>
        <a:off x="4005635" y="1487534"/>
        <a:ext cx="3510000" cy="471837"/>
      </dsp:txXfrm>
    </dsp:sp>
    <dsp:sp modelId="{C7BD5673-983B-467A-B3DC-6EA2AF30304A}">
      <dsp:nvSpPr>
        <dsp:cNvPr id="0" name=""/>
        <dsp:cNvSpPr/>
      </dsp:nvSpPr>
      <dsp:spPr>
        <a:xfrm>
          <a:off x="3960635" y="1982963"/>
          <a:ext cx="3600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Income Qualified as LMI</a:t>
          </a:r>
          <a:endParaRPr lang="en-US" sz="2500" kern="1200" dirty="0">
            <a:latin typeface="Arial" panose="020B0604020202020204" pitchFamily="34" charset="0"/>
          </a:endParaRPr>
        </a:p>
      </dsp:txBody>
      <dsp:txXfrm>
        <a:off x="3960635" y="1982963"/>
        <a:ext cx="3600000" cy="471837"/>
      </dsp:txXfrm>
    </dsp:sp>
    <dsp:sp modelId="{B6C98C29-DD65-437E-AC9C-E2FCAB8DF08D}">
      <dsp:nvSpPr>
        <dsp:cNvPr id="0" name=""/>
        <dsp:cNvSpPr/>
      </dsp:nvSpPr>
      <dsp:spPr>
        <a:xfrm>
          <a:off x="4725635" y="2478393"/>
          <a:ext cx="2070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Elderly Adults</a:t>
          </a:r>
          <a:endParaRPr lang="en-US" sz="2500" kern="1200" dirty="0">
            <a:latin typeface="Arial" panose="020B0604020202020204" pitchFamily="34" charset="0"/>
          </a:endParaRPr>
        </a:p>
      </dsp:txBody>
      <dsp:txXfrm>
        <a:off x="4725635" y="2478393"/>
        <a:ext cx="2070000" cy="471837"/>
      </dsp:txXfrm>
    </dsp:sp>
    <dsp:sp modelId="{18F872FB-A726-4AE6-B001-C69D0FF334DC}">
      <dsp:nvSpPr>
        <dsp:cNvPr id="0" name=""/>
        <dsp:cNvSpPr/>
      </dsp:nvSpPr>
      <dsp:spPr>
        <a:xfrm>
          <a:off x="4658135" y="2973822"/>
          <a:ext cx="2205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Illiterate Adults</a:t>
          </a:r>
          <a:endParaRPr lang="en-US" sz="2500" kern="1200" dirty="0">
            <a:latin typeface="Arial" panose="020B0604020202020204" pitchFamily="34" charset="0"/>
          </a:endParaRPr>
        </a:p>
      </dsp:txBody>
      <dsp:txXfrm>
        <a:off x="4658135" y="2973822"/>
        <a:ext cx="2205000" cy="471837"/>
      </dsp:txXfrm>
    </dsp:sp>
    <dsp:sp modelId="{A3D8401A-A7CE-4979-BC0F-595A8608D950}">
      <dsp:nvSpPr>
        <dsp:cNvPr id="0" name=""/>
        <dsp:cNvSpPr/>
      </dsp:nvSpPr>
      <dsp:spPr>
        <a:xfrm>
          <a:off x="3960634" y="3469252"/>
          <a:ext cx="3600000"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rPr>
            <a:t>Persons Living with Aids </a:t>
          </a:r>
        </a:p>
      </dsp:txBody>
      <dsp:txXfrm>
        <a:off x="3960634" y="3469252"/>
        <a:ext cx="3600000" cy="471837"/>
      </dsp:txXfrm>
    </dsp:sp>
    <dsp:sp modelId="{4308FB0D-F061-47A9-97FD-E22C02838891}">
      <dsp:nvSpPr>
        <dsp:cNvPr id="0" name=""/>
        <dsp:cNvSpPr/>
      </dsp:nvSpPr>
      <dsp:spPr>
        <a:xfrm>
          <a:off x="2529052" y="3964681"/>
          <a:ext cx="6463164" cy="47183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latin typeface="Arial" panose="020B0604020202020204" pitchFamily="34" charset="0"/>
            </a:rPr>
            <a:t>Presume LMI by Nature/Location of Services</a:t>
          </a:r>
          <a:endParaRPr lang="en-US" sz="2500" kern="1200" dirty="0"/>
        </a:p>
      </dsp:txBody>
      <dsp:txXfrm>
        <a:off x="2529052" y="3964681"/>
        <a:ext cx="6463164" cy="47183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C015A91-F182-4EA8-8BBE-17802BA3F36B}" type="datetimeFigureOut">
              <a:rPr lang="en-US" smtClean="0"/>
              <a:t>3/31/2021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836AF9E-5647-4FD0-914C-5B457A8E2B10}" type="slidenum">
              <a:rPr lang="en-US" smtClean="0"/>
              <a:t>‹#›</a:t>
            </a:fld>
            <a:endParaRPr lang="en-US"/>
          </a:p>
        </p:txBody>
      </p:sp>
    </p:spTree>
    <p:extLst>
      <p:ext uri="{BB962C8B-B14F-4D97-AF65-F5344CB8AC3E}">
        <p14:creationId xmlns:p14="http://schemas.microsoft.com/office/powerpoint/2010/main" val="73489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coming this evening.  We are happy you are here.  </a:t>
            </a:r>
          </a:p>
        </p:txBody>
      </p:sp>
      <p:sp>
        <p:nvSpPr>
          <p:cNvPr id="4" name="Slide Number Placeholder 3"/>
          <p:cNvSpPr>
            <a:spLocks noGrp="1"/>
          </p:cNvSpPr>
          <p:nvPr>
            <p:ph type="sldNum" sz="quarter" idx="10"/>
          </p:nvPr>
        </p:nvSpPr>
        <p:spPr/>
        <p:txBody>
          <a:bodyPr/>
          <a:lstStyle/>
          <a:p>
            <a:fld id="{B836AF9E-5647-4FD0-914C-5B457A8E2B10}" type="slidenum">
              <a:rPr lang="en-US" smtClean="0"/>
              <a:t>1</a:t>
            </a:fld>
            <a:endParaRPr lang="en-US"/>
          </a:p>
        </p:txBody>
      </p:sp>
    </p:spTree>
    <p:extLst>
      <p:ext uri="{BB962C8B-B14F-4D97-AF65-F5344CB8AC3E}">
        <p14:creationId xmlns:p14="http://schemas.microsoft.com/office/powerpoint/2010/main" val="272826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a:p>
            <a:r>
              <a:rPr lang="en-US" dirty="0"/>
              <a:t>Purpose for this evening</a:t>
            </a:r>
          </a:p>
          <a:p>
            <a:endParaRPr lang="en-US" dirty="0"/>
          </a:p>
        </p:txBody>
      </p:sp>
      <p:sp>
        <p:nvSpPr>
          <p:cNvPr id="4" name="Slide Number Placeholder 3"/>
          <p:cNvSpPr>
            <a:spLocks noGrp="1"/>
          </p:cNvSpPr>
          <p:nvPr>
            <p:ph type="sldNum" sz="quarter" idx="10"/>
          </p:nvPr>
        </p:nvSpPr>
        <p:spPr/>
        <p:txBody>
          <a:bodyPr/>
          <a:lstStyle/>
          <a:p>
            <a:fld id="{B836AF9E-5647-4FD0-914C-5B457A8E2B10}" type="slidenum">
              <a:rPr lang="en-US" smtClean="0"/>
              <a:t>2</a:t>
            </a:fld>
            <a:endParaRPr lang="en-US"/>
          </a:p>
        </p:txBody>
      </p:sp>
    </p:spTree>
    <p:extLst>
      <p:ext uri="{BB962C8B-B14F-4D97-AF65-F5344CB8AC3E}">
        <p14:creationId xmlns:p14="http://schemas.microsoft.com/office/powerpoint/2010/main" val="159931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you may already know about our organization and some may not know everything we do.  We are a non-profit organization that serves the five county area of Defiance, Fulton, Henry, Paulding, and Williams counties.  Our mission is to plan for your future endeavors relating to economic development, housing improvements for low-and moderate income residents, regional zoning and planning, water &amp; sewer, flood &amp; drainage, parks and recreation, street &amp; sidewalk improvements, demolitions, and ADA compliance.</a:t>
            </a:r>
          </a:p>
          <a:p>
            <a:endParaRPr lang="en-US" dirty="0"/>
          </a:p>
          <a:p>
            <a:r>
              <a:rPr lang="en-US" dirty="0"/>
              <a:t>Go through the Organizational Chart  </a:t>
            </a:r>
          </a:p>
        </p:txBody>
      </p:sp>
      <p:sp>
        <p:nvSpPr>
          <p:cNvPr id="4" name="Slide Number Placeholder 3"/>
          <p:cNvSpPr>
            <a:spLocks noGrp="1"/>
          </p:cNvSpPr>
          <p:nvPr>
            <p:ph type="sldNum" sz="quarter" idx="10"/>
          </p:nvPr>
        </p:nvSpPr>
        <p:spPr/>
        <p:txBody>
          <a:bodyPr/>
          <a:lstStyle/>
          <a:p>
            <a:fld id="{B836AF9E-5647-4FD0-914C-5B457A8E2B10}" type="slidenum">
              <a:rPr lang="en-US" smtClean="0"/>
              <a:t>3</a:t>
            </a:fld>
            <a:endParaRPr lang="en-US"/>
          </a:p>
        </p:txBody>
      </p:sp>
    </p:spTree>
    <p:extLst>
      <p:ext uri="{BB962C8B-B14F-4D97-AF65-F5344CB8AC3E}">
        <p14:creationId xmlns:p14="http://schemas.microsoft.com/office/powerpoint/2010/main" val="217813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a:t>LMI: 51% </a:t>
            </a:r>
            <a:r>
              <a:rPr lang="en-US" sz="1800" b="1" dirty="0"/>
              <a:t>can apply. </a:t>
            </a:r>
            <a:r>
              <a:rPr lang="en-US" sz="1800" dirty="0"/>
              <a:t>LMI: under 51% and above 41% </a:t>
            </a:r>
            <a:r>
              <a:rPr lang="en-US" sz="1800" b="1" dirty="0"/>
              <a:t>conduct income survey. </a:t>
            </a:r>
            <a:r>
              <a:rPr lang="en-US" sz="1800" dirty="0"/>
              <a:t>LMI under 41% </a:t>
            </a:r>
            <a:r>
              <a:rPr lang="en-US" sz="1800" b="1" dirty="0"/>
              <a:t>contact MVPO</a:t>
            </a:r>
          </a:p>
          <a:p>
            <a:endParaRPr lang="en-US" dirty="0"/>
          </a:p>
        </p:txBody>
      </p:sp>
      <p:sp>
        <p:nvSpPr>
          <p:cNvPr id="4" name="Slide Number Placeholder 3"/>
          <p:cNvSpPr>
            <a:spLocks noGrp="1"/>
          </p:cNvSpPr>
          <p:nvPr>
            <p:ph type="sldNum" sz="quarter" idx="5"/>
          </p:nvPr>
        </p:nvSpPr>
        <p:spPr/>
        <p:txBody>
          <a:bodyPr/>
          <a:lstStyle/>
          <a:p>
            <a:fld id="{B836AF9E-5647-4FD0-914C-5B457A8E2B10}" type="slidenum">
              <a:rPr lang="en-US" smtClean="0"/>
              <a:t>10</a:t>
            </a:fld>
            <a:endParaRPr lang="en-US"/>
          </a:p>
        </p:txBody>
      </p:sp>
    </p:spTree>
    <p:extLst>
      <p:ext uri="{BB962C8B-B14F-4D97-AF65-F5344CB8AC3E}">
        <p14:creationId xmlns:p14="http://schemas.microsoft.com/office/powerpoint/2010/main" val="331202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is the time to conduct income surveys.  If your community does not have a completed income survey, MVPO will not be able to submit a project on your behalf.  </a:t>
            </a:r>
          </a:p>
        </p:txBody>
      </p:sp>
      <p:sp>
        <p:nvSpPr>
          <p:cNvPr id="4" name="Slide Number Placeholder 3"/>
          <p:cNvSpPr>
            <a:spLocks noGrp="1"/>
          </p:cNvSpPr>
          <p:nvPr>
            <p:ph type="sldNum" sz="quarter" idx="10"/>
          </p:nvPr>
        </p:nvSpPr>
        <p:spPr/>
        <p:txBody>
          <a:bodyPr/>
          <a:lstStyle/>
          <a:p>
            <a:fld id="{B836AF9E-5647-4FD0-914C-5B457A8E2B10}" type="slidenum">
              <a:rPr lang="en-US" smtClean="0"/>
              <a:t>12</a:t>
            </a:fld>
            <a:endParaRPr lang="en-US"/>
          </a:p>
        </p:txBody>
      </p:sp>
    </p:spTree>
    <p:extLst>
      <p:ext uri="{BB962C8B-B14F-4D97-AF65-F5344CB8AC3E}">
        <p14:creationId xmlns:p14="http://schemas.microsoft.com/office/powerpoint/2010/main" val="438197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3/31/2021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velopment.force.com/OCDTA/s/article/ACS-2011-2015-Low-and-Moderate-Income-Summary-Dat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mvpo.org/"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8264-6482-4F34-BC99-A45230ABCF9B}"/>
              </a:ext>
            </a:extLst>
          </p:cNvPr>
          <p:cNvSpPr>
            <a:spLocks noGrp="1"/>
          </p:cNvSpPr>
          <p:nvPr>
            <p:ph type="ctrTitle"/>
          </p:nvPr>
        </p:nvSpPr>
        <p:spPr/>
        <p:txBody>
          <a:bodyPr/>
          <a:lstStyle/>
          <a:p>
            <a:r>
              <a:rPr lang="en-US" dirty="0"/>
              <a:t>2020 Community development block grant</a:t>
            </a:r>
            <a:br>
              <a:rPr lang="en-US" dirty="0"/>
            </a:br>
            <a:r>
              <a:rPr lang="en-US" dirty="0"/>
              <a:t>Corona virus (CDBG-CV) </a:t>
            </a:r>
          </a:p>
        </p:txBody>
      </p:sp>
      <p:sp>
        <p:nvSpPr>
          <p:cNvPr id="3" name="Subtitle 2">
            <a:extLst>
              <a:ext uri="{FF2B5EF4-FFF2-40B4-BE49-F238E27FC236}">
                <a16:creationId xmlns:a16="http://schemas.microsoft.com/office/drawing/2014/main" id="{907ADC5B-98BA-4F3A-A17E-6CC5D9C16573}"/>
              </a:ext>
            </a:extLst>
          </p:cNvPr>
          <p:cNvSpPr>
            <a:spLocks noGrp="1"/>
          </p:cNvSpPr>
          <p:nvPr>
            <p:ph type="subTitle" idx="1"/>
          </p:nvPr>
        </p:nvSpPr>
        <p:spPr/>
        <p:txBody>
          <a:bodyPr/>
          <a:lstStyle/>
          <a:p>
            <a:r>
              <a:rPr lang="en-US" dirty="0"/>
              <a:t>Presented By: Maumee Valley Planning Organization</a:t>
            </a:r>
          </a:p>
        </p:txBody>
      </p:sp>
      <p:pic>
        <p:nvPicPr>
          <p:cNvPr id="5" name="Picture 4" descr="A close up of a sign&#10;&#10;Description generated with very high confidence">
            <a:extLst>
              <a:ext uri="{FF2B5EF4-FFF2-40B4-BE49-F238E27FC236}">
                <a16:creationId xmlns:a16="http://schemas.microsoft.com/office/drawing/2014/main" id="{13DA083F-2F56-4D84-B784-1DAE2A7E7049}"/>
              </a:ext>
            </a:extLst>
          </p:cNvPr>
          <p:cNvPicPr>
            <a:picLocks noChangeAspect="1"/>
          </p:cNvPicPr>
          <p:nvPr/>
        </p:nvPicPr>
        <p:blipFill>
          <a:blip r:embed="rId3"/>
          <a:stretch>
            <a:fillRect/>
          </a:stretch>
        </p:blipFill>
        <p:spPr>
          <a:xfrm>
            <a:off x="10307052" y="4968791"/>
            <a:ext cx="1267688" cy="1267688"/>
          </a:xfrm>
          <a:prstGeom prst="rect">
            <a:avLst/>
          </a:prstGeom>
        </p:spPr>
      </p:pic>
      <p:sp>
        <p:nvSpPr>
          <p:cNvPr id="6" name="Subtitle 2">
            <a:extLst>
              <a:ext uri="{FF2B5EF4-FFF2-40B4-BE49-F238E27FC236}">
                <a16:creationId xmlns:a16="http://schemas.microsoft.com/office/drawing/2014/main" id="{08F16D6D-8D1D-4F04-A94A-2C0D83F04B3D}"/>
              </a:ext>
            </a:extLst>
          </p:cNvPr>
          <p:cNvSpPr txBox="1">
            <a:spLocks/>
          </p:cNvSpPr>
          <p:nvPr/>
        </p:nvSpPr>
        <p:spPr>
          <a:xfrm>
            <a:off x="581191" y="3133839"/>
            <a:ext cx="11104004"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US" dirty="0">
                <a:solidFill>
                  <a:schemeClr val="bg1"/>
                </a:solidFill>
              </a:rPr>
              <a:t>Serving: Fulton county |  henry County | Paulding county | defiance county | Williams County </a:t>
            </a:r>
          </a:p>
        </p:txBody>
      </p:sp>
    </p:spTree>
    <p:extLst>
      <p:ext uri="{BB962C8B-B14F-4D97-AF65-F5344CB8AC3E}">
        <p14:creationId xmlns:p14="http://schemas.microsoft.com/office/powerpoint/2010/main" val="411389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9181-DAF4-4DD3-A976-012E33AE2D7F}"/>
              </a:ext>
            </a:extLst>
          </p:cNvPr>
          <p:cNvSpPr>
            <a:spLocks noGrp="1"/>
          </p:cNvSpPr>
          <p:nvPr>
            <p:ph type="title"/>
          </p:nvPr>
        </p:nvSpPr>
        <p:spPr/>
        <p:txBody>
          <a:bodyPr/>
          <a:lstStyle/>
          <a:p>
            <a:r>
              <a:rPr lang="en-US" dirty="0"/>
              <a:t>Area Benefit(LMA) Eligible Communities</a:t>
            </a:r>
          </a:p>
        </p:txBody>
      </p:sp>
      <p:grpSp>
        <p:nvGrpSpPr>
          <p:cNvPr id="4" name="Group 3">
            <a:extLst>
              <a:ext uri="{FF2B5EF4-FFF2-40B4-BE49-F238E27FC236}">
                <a16:creationId xmlns:a16="http://schemas.microsoft.com/office/drawing/2014/main" id="{DE3D7EE2-905F-4A8D-ADD4-F199BD8BA94F}"/>
              </a:ext>
            </a:extLst>
          </p:cNvPr>
          <p:cNvGrpSpPr/>
          <p:nvPr/>
        </p:nvGrpSpPr>
        <p:grpSpPr>
          <a:xfrm>
            <a:off x="470518" y="2619480"/>
            <a:ext cx="2075824" cy="3344025"/>
            <a:chOff x="-4644442" y="924893"/>
            <a:chExt cx="1939000" cy="3344025"/>
          </a:xfrm>
        </p:grpSpPr>
        <p:sp>
          <p:nvSpPr>
            <p:cNvPr id="5" name="Rectangle 4">
              <a:extLst>
                <a:ext uri="{FF2B5EF4-FFF2-40B4-BE49-F238E27FC236}">
                  <a16:creationId xmlns:a16="http://schemas.microsoft.com/office/drawing/2014/main" id="{BCA51790-1DDF-43DD-B19C-33CE02035731}"/>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773253CE-AADA-45CB-9AE8-0EFFDDA0C604}"/>
                </a:ext>
              </a:extLst>
            </p:cNvPr>
            <p:cNvSpPr txBox="1"/>
            <p:nvPr/>
          </p:nvSpPr>
          <p:spPr>
            <a:xfrm>
              <a:off x="-4633528" y="924893"/>
              <a:ext cx="1928086" cy="3344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sz="1050" b="1" dirty="0">
                  <a:solidFill>
                    <a:schemeClr val="bg1"/>
                  </a:solidFill>
                </a:rPr>
                <a:t>McClure Village 53%</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Village of Deshler (Income Survey Eligible)</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endParaRPr lang="en-US" sz="1800" b="1" kern="1200" dirty="0">
                <a:solidFill>
                  <a:schemeClr val="bg1"/>
                </a:solidFill>
              </a:endParaRPr>
            </a:p>
          </p:txBody>
        </p:sp>
      </p:grpSp>
      <p:grpSp>
        <p:nvGrpSpPr>
          <p:cNvPr id="13" name="Group 12">
            <a:extLst>
              <a:ext uri="{FF2B5EF4-FFF2-40B4-BE49-F238E27FC236}">
                <a16:creationId xmlns:a16="http://schemas.microsoft.com/office/drawing/2014/main" id="{FF91A867-67B2-4495-993B-D2514FBE2BD4}"/>
              </a:ext>
            </a:extLst>
          </p:cNvPr>
          <p:cNvGrpSpPr/>
          <p:nvPr/>
        </p:nvGrpSpPr>
        <p:grpSpPr>
          <a:xfrm>
            <a:off x="2640842" y="2619481"/>
            <a:ext cx="2075824" cy="3353394"/>
            <a:chOff x="-4655356" y="924893"/>
            <a:chExt cx="1939000" cy="3353394"/>
          </a:xfrm>
        </p:grpSpPr>
        <p:sp>
          <p:nvSpPr>
            <p:cNvPr id="14" name="Rectangle 13">
              <a:extLst>
                <a:ext uri="{FF2B5EF4-FFF2-40B4-BE49-F238E27FC236}">
                  <a16:creationId xmlns:a16="http://schemas.microsoft.com/office/drawing/2014/main" id="{79D0C034-1367-42DD-A0D1-2998741CAA20}"/>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5" name="TextBox 14">
              <a:extLst>
                <a:ext uri="{FF2B5EF4-FFF2-40B4-BE49-F238E27FC236}">
                  <a16:creationId xmlns:a16="http://schemas.microsoft.com/office/drawing/2014/main" id="{D1AE797E-E0B2-4633-AA74-F22F48552C81}"/>
                </a:ext>
              </a:extLst>
            </p:cNvPr>
            <p:cNvSpPr txBox="1"/>
            <p:nvPr/>
          </p:nvSpPr>
          <p:spPr>
            <a:xfrm>
              <a:off x="-4655356" y="934262"/>
              <a:ext cx="1928086" cy="3344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sz="1050" b="1" dirty="0">
                  <a:solidFill>
                    <a:schemeClr val="bg1"/>
                  </a:solidFill>
                </a:rPr>
                <a:t>Broughton Village 57%</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Cecil Village 67%</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Haviland Village 58%</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Oakwood Village 59%</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Paulding Township 51%</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Paulding Village 53%</a:t>
              </a:r>
              <a:endParaRPr lang="en-US" sz="1050" b="1" kern="1200" dirty="0">
                <a:solidFill>
                  <a:schemeClr val="bg1"/>
                </a:solidFill>
              </a:endParaRPr>
            </a:p>
          </p:txBody>
        </p:sp>
      </p:grpSp>
      <p:grpSp>
        <p:nvGrpSpPr>
          <p:cNvPr id="18" name="Group 17">
            <a:extLst>
              <a:ext uri="{FF2B5EF4-FFF2-40B4-BE49-F238E27FC236}">
                <a16:creationId xmlns:a16="http://schemas.microsoft.com/office/drawing/2014/main" id="{589A26A2-A531-4B0B-B1D0-39B3434C691F}"/>
              </a:ext>
            </a:extLst>
          </p:cNvPr>
          <p:cNvGrpSpPr/>
          <p:nvPr/>
        </p:nvGrpSpPr>
        <p:grpSpPr>
          <a:xfrm>
            <a:off x="4939518" y="2628850"/>
            <a:ext cx="2075824" cy="3344025"/>
            <a:chOff x="-4644442" y="924893"/>
            <a:chExt cx="1939000" cy="3344025"/>
          </a:xfrm>
        </p:grpSpPr>
        <p:sp>
          <p:nvSpPr>
            <p:cNvPr id="19" name="Rectangle 18">
              <a:extLst>
                <a:ext uri="{FF2B5EF4-FFF2-40B4-BE49-F238E27FC236}">
                  <a16:creationId xmlns:a16="http://schemas.microsoft.com/office/drawing/2014/main" id="{205918C2-FADE-42C4-B93A-82C352F2BB33}"/>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0" name="TextBox 19">
              <a:extLst>
                <a:ext uri="{FF2B5EF4-FFF2-40B4-BE49-F238E27FC236}">
                  <a16:creationId xmlns:a16="http://schemas.microsoft.com/office/drawing/2014/main" id="{7EE10821-D975-4F68-9978-D1020CED1F5B}"/>
                </a:ext>
              </a:extLst>
            </p:cNvPr>
            <p:cNvSpPr txBox="1"/>
            <p:nvPr/>
          </p:nvSpPr>
          <p:spPr>
            <a:xfrm>
              <a:off x="-4633528" y="924893"/>
              <a:ext cx="1928086" cy="3344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sz="1050" b="1" dirty="0">
                  <a:solidFill>
                    <a:schemeClr val="bg1"/>
                  </a:solidFill>
                </a:rPr>
                <a:t>No eligible communities based on ACS data. </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Fayette does have an eligible income survey on file. </a:t>
              </a:r>
              <a:endParaRPr lang="en-US" sz="1050" b="1" kern="1200" dirty="0">
                <a:solidFill>
                  <a:schemeClr val="bg1"/>
                </a:solidFill>
              </a:endParaRPr>
            </a:p>
          </p:txBody>
        </p:sp>
      </p:grpSp>
      <p:grpSp>
        <p:nvGrpSpPr>
          <p:cNvPr id="21" name="Group 20">
            <a:extLst>
              <a:ext uri="{FF2B5EF4-FFF2-40B4-BE49-F238E27FC236}">
                <a16:creationId xmlns:a16="http://schemas.microsoft.com/office/drawing/2014/main" id="{CDD6FD62-C407-4C6E-BEBC-D65DD1102077}"/>
              </a:ext>
            </a:extLst>
          </p:cNvPr>
          <p:cNvGrpSpPr/>
          <p:nvPr/>
        </p:nvGrpSpPr>
        <p:grpSpPr>
          <a:xfrm>
            <a:off x="7306577" y="2634223"/>
            <a:ext cx="2075824" cy="3344025"/>
            <a:chOff x="-4644442" y="924893"/>
            <a:chExt cx="1939000" cy="3344025"/>
          </a:xfrm>
        </p:grpSpPr>
        <p:sp>
          <p:nvSpPr>
            <p:cNvPr id="22" name="Rectangle 21">
              <a:extLst>
                <a:ext uri="{FF2B5EF4-FFF2-40B4-BE49-F238E27FC236}">
                  <a16:creationId xmlns:a16="http://schemas.microsoft.com/office/drawing/2014/main" id="{5321DE3C-E469-4A6D-A408-EE8ADED3345D}"/>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3" name="TextBox 22">
              <a:extLst>
                <a:ext uri="{FF2B5EF4-FFF2-40B4-BE49-F238E27FC236}">
                  <a16:creationId xmlns:a16="http://schemas.microsoft.com/office/drawing/2014/main" id="{853F1555-3BA4-4935-9316-340FCF781D2A}"/>
                </a:ext>
              </a:extLst>
            </p:cNvPr>
            <p:cNvSpPr txBox="1"/>
            <p:nvPr/>
          </p:nvSpPr>
          <p:spPr>
            <a:xfrm>
              <a:off x="-4633528" y="924893"/>
              <a:ext cx="1928086" cy="3344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sz="1050" b="1" dirty="0">
                  <a:solidFill>
                    <a:schemeClr val="bg1"/>
                  </a:solidFill>
                </a:rPr>
                <a:t>Hicksville Village 56%</a:t>
              </a:r>
            </a:p>
            <a:p>
              <a:pPr marL="0" lvl="0" indent="0" algn="l" defTabSz="800100">
                <a:lnSpc>
                  <a:spcPct val="90000"/>
                </a:lnSpc>
                <a:spcBef>
                  <a:spcPct val="0"/>
                </a:spcBef>
                <a:spcAft>
                  <a:spcPct val="35000"/>
                </a:spcAft>
                <a:buNone/>
              </a:pPr>
              <a:endParaRPr lang="en-US" sz="1050" b="1" kern="1200"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Sherwood Village 56%</a:t>
              </a:r>
              <a:endParaRPr lang="en-US" sz="1050" b="1" kern="1200" dirty="0">
                <a:solidFill>
                  <a:schemeClr val="bg1"/>
                </a:solidFill>
              </a:endParaRPr>
            </a:p>
          </p:txBody>
        </p:sp>
      </p:grpSp>
      <p:grpSp>
        <p:nvGrpSpPr>
          <p:cNvPr id="25" name="Group 24">
            <a:extLst>
              <a:ext uri="{FF2B5EF4-FFF2-40B4-BE49-F238E27FC236}">
                <a16:creationId xmlns:a16="http://schemas.microsoft.com/office/drawing/2014/main" id="{786AD31E-A9EB-4DF7-812B-B2B81810C959}"/>
              </a:ext>
            </a:extLst>
          </p:cNvPr>
          <p:cNvGrpSpPr/>
          <p:nvPr/>
        </p:nvGrpSpPr>
        <p:grpSpPr>
          <a:xfrm>
            <a:off x="9505418" y="2634222"/>
            <a:ext cx="2075824" cy="3344025"/>
            <a:chOff x="-4644442" y="924893"/>
            <a:chExt cx="1939000" cy="3344025"/>
          </a:xfrm>
        </p:grpSpPr>
        <p:sp>
          <p:nvSpPr>
            <p:cNvPr id="26" name="Rectangle 25">
              <a:extLst>
                <a:ext uri="{FF2B5EF4-FFF2-40B4-BE49-F238E27FC236}">
                  <a16:creationId xmlns:a16="http://schemas.microsoft.com/office/drawing/2014/main" id="{9AAD4496-2893-4D8D-A2E7-602D7772A8DA}"/>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13D84255-CD39-46A6-B459-7F7033B55F15}"/>
                </a:ext>
              </a:extLst>
            </p:cNvPr>
            <p:cNvSpPr txBox="1"/>
            <p:nvPr/>
          </p:nvSpPr>
          <p:spPr>
            <a:xfrm>
              <a:off x="-4633528" y="924893"/>
              <a:ext cx="1928086" cy="3344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sz="1050" b="1" dirty="0" err="1">
                  <a:solidFill>
                    <a:schemeClr val="bg1"/>
                  </a:solidFill>
                </a:rPr>
                <a:t>Alcordton</a:t>
              </a:r>
              <a:r>
                <a:rPr lang="en-US" sz="1050" b="1" dirty="0">
                  <a:solidFill>
                    <a:schemeClr val="bg1"/>
                  </a:solidFill>
                </a:rPr>
                <a:t> CDP 53%</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City of Bryan 59%</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Village of </a:t>
              </a:r>
              <a:r>
                <a:rPr lang="en-US" sz="1050" b="1" dirty="0" err="1">
                  <a:solidFill>
                    <a:schemeClr val="bg1"/>
                  </a:solidFill>
                </a:rPr>
                <a:t>Edon</a:t>
              </a:r>
              <a:r>
                <a:rPr lang="en-US" sz="1050" b="1" dirty="0">
                  <a:solidFill>
                    <a:schemeClr val="bg1"/>
                  </a:solidFill>
                </a:rPr>
                <a:t> 55%</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Kunkle CDP 57.69%</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Madison Township 54%</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Village of Pioneer 53%</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Pulaski CDP 57%</a:t>
              </a:r>
            </a:p>
            <a:p>
              <a:pPr marL="0" lvl="0" indent="0" algn="l" defTabSz="800100">
                <a:lnSpc>
                  <a:spcPct val="90000"/>
                </a:lnSpc>
                <a:spcBef>
                  <a:spcPct val="0"/>
                </a:spcBef>
                <a:spcAft>
                  <a:spcPct val="35000"/>
                </a:spcAft>
                <a:buNone/>
              </a:pPr>
              <a:endParaRPr lang="en-US" sz="1050" b="1" dirty="0">
                <a:solidFill>
                  <a:schemeClr val="bg1"/>
                </a:solidFill>
              </a:endParaRPr>
            </a:p>
            <a:p>
              <a:pPr marL="0" lvl="0" indent="0" algn="l" defTabSz="800100">
                <a:lnSpc>
                  <a:spcPct val="90000"/>
                </a:lnSpc>
                <a:spcBef>
                  <a:spcPct val="0"/>
                </a:spcBef>
                <a:spcAft>
                  <a:spcPct val="35000"/>
                </a:spcAft>
                <a:buNone/>
              </a:pPr>
              <a:r>
                <a:rPr lang="en-US" sz="1050" b="1" dirty="0">
                  <a:solidFill>
                    <a:schemeClr val="bg1"/>
                  </a:solidFill>
                </a:rPr>
                <a:t>Village of West Unity 51%</a:t>
              </a:r>
            </a:p>
            <a:p>
              <a:pPr marL="0" lvl="0" indent="0" algn="l" defTabSz="800100">
                <a:lnSpc>
                  <a:spcPct val="90000"/>
                </a:lnSpc>
                <a:spcBef>
                  <a:spcPct val="0"/>
                </a:spcBef>
                <a:spcAft>
                  <a:spcPct val="35000"/>
                </a:spcAft>
                <a:buNone/>
              </a:pPr>
              <a:endParaRPr lang="en-US" b="1" dirty="0">
                <a:solidFill>
                  <a:schemeClr val="bg1"/>
                </a:solidFill>
              </a:endParaRPr>
            </a:p>
          </p:txBody>
        </p:sp>
      </p:grpSp>
      <p:grpSp>
        <p:nvGrpSpPr>
          <p:cNvPr id="28" name="Group 27">
            <a:extLst>
              <a:ext uri="{FF2B5EF4-FFF2-40B4-BE49-F238E27FC236}">
                <a16:creationId xmlns:a16="http://schemas.microsoft.com/office/drawing/2014/main" id="{1A26B3C0-FB23-46D2-9C52-453D2279A420}"/>
              </a:ext>
            </a:extLst>
          </p:cNvPr>
          <p:cNvGrpSpPr/>
          <p:nvPr/>
        </p:nvGrpSpPr>
        <p:grpSpPr>
          <a:xfrm>
            <a:off x="470518" y="2045399"/>
            <a:ext cx="2075824" cy="506367"/>
            <a:chOff x="-4644442" y="924893"/>
            <a:chExt cx="1939000" cy="3344025"/>
          </a:xfrm>
        </p:grpSpPr>
        <p:sp>
          <p:nvSpPr>
            <p:cNvPr id="29" name="Rectangle 28">
              <a:extLst>
                <a:ext uri="{FF2B5EF4-FFF2-40B4-BE49-F238E27FC236}">
                  <a16:creationId xmlns:a16="http://schemas.microsoft.com/office/drawing/2014/main" id="{829EED3C-6DBF-4D33-A460-FA12DABC9266}"/>
                </a:ext>
              </a:extLst>
            </p:cNvPr>
            <p:cNvSpPr/>
            <p:nvPr/>
          </p:nvSpPr>
          <p:spPr>
            <a:xfrm>
              <a:off x="-4644442" y="924893"/>
              <a:ext cx="1928086" cy="3344025"/>
            </a:xfrm>
            <a:prstGeom prst="rect">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30" name="TextBox 29">
              <a:extLst>
                <a:ext uri="{FF2B5EF4-FFF2-40B4-BE49-F238E27FC236}">
                  <a16:creationId xmlns:a16="http://schemas.microsoft.com/office/drawing/2014/main" id="{C75C204B-B4AE-4F2D-981B-F14C60EF5EF2}"/>
                </a:ext>
              </a:extLst>
            </p:cNvPr>
            <p:cNvSpPr txBox="1"/>
            <p:nvPr/>
          </p:nvSpPr>
          <p:spPr>
            <a:xfrm>
              <a:off x="-4633528" y="924893"/>
              <a:ext cx="1928086" cy="3344025"/>
            </a:xfrm>
            <a:prstGeom prst="rect">
              <a:avLst/>
            </a:prstGeom>
            <a:solidFill>
              <a:schemeClr val="accent1">
                <a:lumMod val="90000"/>
                <a:lumOff val="10000"/>
              </a:schemeClr>
            </a:solid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b="1" dirty="0">
                  <a:solidFill>
                    <a:schemeClr val="bg1"/>
                  </a:solidFill>
                </a:rPr>
                <a:t>Henry Co. </a:t>
              </a:r>
              <a:endParaRPr lang="en-US" sz="1800" b="1" kern="1200" dirty="0"/>
            </a:p>
          </p:txBody>
        </p:sp>
      </p:grpSp>
      <p:sp>
        <p:nvSpPr>
          <p:cNvPr id="31" name="TextBox 30">
            <a:extLst>
              <a:ext uri="{FF2B5EF4-FFF2-40B4-BE49-F238E27FC236}">
                <a16:creationId xmlns:a16="http://schemas.microsoft.com/office/drawing/2014/main" id="{CBDE7D79-1703-419B-BBD8-2AAD04BDB3A9}"/>
              </a:ext>
            </a:extLst>
          </p:cNvPr>
          <p:cNvSpPr txBox="1"/>
          <p:nvPr/>
        </p:nvSpPr>
        <p:spPr>
          <a:xfrm>
            <a:off x="2652526" y="2045399"/>
            <a:ext cx="2064140" cy="506367"/>
          </a:xfrm>
          <a:prstGeom prst="rect">
            <a:avLst/>
          </a:prstGeom>
          <a:solidFill>
            <a:schemeClr val="accent1">
              <a:lumMod val="90000"/>
              <a:lumOff val="10000"/>
            </a:schemeClr>
          </a:solid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b="1" dirty="0">
                <a:solidFill>
                  <a:schemeClr val="bg1"/>
                </a:solidFill>
              </a:rPr>
              <a:t>Paulding Co. </a:t>
            </a:r>
            <a:endParaRPr lang="en-US" sz="1800" b="1" kern="1200" dirty="0"/>
          </a:p>
        </p:txBody>
      </p:sp>
      <p:sp>
        <p:nvSpPr>
          <p:cNvPr id="32" name="TextBox 31">
            <a:extLst>
              <a:ext uri="{FF2B5EF4-FFF2-40B4-BE49-F238E27FC236}">
                <a16:creationId xmlns:a16="http://schemas.microsoft.com/office/drawing/2014/main" id="{A264DCCD-28DA-4D26-AC74-6D782DBA260C}"/>
              </a:ext>
            </a:extLst>
          </p:cNvPr>
          <p:cNvSpPr txBox="1"/>
          <p:nvPr/>
        </p:nvSpPr>
        <p:spPr>
          <a:xfrm>
            <a:off x="4939518" y="2045399"/>
            <a:ext cx="2064140" cy="506367"/>
          </a:xfrm>
          <a:prstGeom prst="rect">
            <a:avLst/>
          </a:prstGeom>
          <a:solidFill>
            <a:schemeClr val="accent1">
              <a:lumMod val="90000"/>
              <a:lumOff val="10000"/>
            </a:schemeClr>
          </a:solid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b="1" dirty="0">
                <a:solidFill>
                  <a:schemeClr val="bg1"/>
                </a:solidFill>
              </a:rPr>
              <a:t>Fulton Co. </a:t>
            </a:r>
            <a:endParaRPr lang="en-US" sz="1800" b="1" kern="1200" dirty="0"/>
          </a:p>
        </p:txBody>
      </p:sp>
      <p:sp>
        <p:nvSpPr>
          <p:cNvPr id="33" name="TextBox 32">
            <a:extLst>
              <a:ext uri="{FF2B5EF4-FFF2-40B4-BE49-F238E27FC236}">
                <a16:creationId xmlns:a16="http://schemas.microsoft.com/office/drawing/2014/main" id="{30DA55E8-0B8C-4766-84EE-FF13559F0928}"/>
              </a:ext>
            </a:extLst>
          </p:cNvPr>
          <p:cNvSpPr txBox="1"/>
          <p:nvPr/>
        </p:nvSpPr>
        <p:spPr>
          <a:xfrm>
            <a:off x="7306577" y="2045398"/>
            <a:ext cx="2064140" cy="506367"/>
          </a:xfrm>
          <a:prstGeom prst="rect">
            <a:avLst/>
          </a:prstGeom>
          <a:solidFill>
            <a:schemeClr val="accent1">
              <a:lumMod val="90000"/>
              <a:lumOff val="10000"/>
            </a:schemeClr>
          </a:solid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b="1" dirty="0">
                <a:solidFill>
                  <a:schemeClr val="bg1"/>
                </a:solidFill>
              </a:rPr>
              <a:t>Defiance Co.</a:t>
            </a:r>
            <a:endParaRPr lang="en-US" sz="1800" b="1" kern="1200" dirty="0"/>
          </a:p>
        </p:txBody>
      </p:sp>
      <p:sp>
        <p:nvSpPr>
          <p:cNvPr id="34" name="TextBox 33">
            <a:extLst>
              <a:ext uri="{FF2B5EF4-FFF2-40B4-BE49-F238E27FC236}">
                <a16:creationId xmlns:a16="http://schemas.microsoft.com/office/drawing/2014/main" id="{11A2EBB4-0C0C-44C0-BFB7-73B48C633ED5}"/>
              </a:ext>
            </a:extLst>
          </p:cNvPr>
          <p:cNvSpPr txBox="1"/>
          <p:nvPr/>
        </p:nvSpPr>
        <p:spPr>
          <a:xfrm>
            <a:off x="9505418" y="2045397"/>
            <a:ext cx="2064140" cy="506367"/>
          </a:xfrm>
          <a:prstGeom prst="rect">
            <a:avLst/>
          </a:prstGeom>
          <a:solidFill>
            <a:schemeClr val="accent1">
              <a:lumMod val="90000"/>
              <a:lumOff val="10000"/>
            </a:schemeClr>
          </a:solidFill>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marL="0" lvl="0" indent="0" algn="l" defTabSz="800100">
              <a:lnSpc>
                <a:spcPct val="90000"/>
              </a:lnSpc>
              <a:spcBef>
                <a:spcPct val="0"/>
              </a:spcBef>
              <a:spcAft>
                <a:spcPct val="35000"/>
              </a:spcAft>
              <a:buNone/>
            </a:pPr>
            <a:r>
              <a:rPr lang="en-US" b="1" dirty="0">
                <a:solidFill>
                  <a:schemeClr val="bg1"/>
                </a:solidFill>
              </a:rPr>
              <a:t>Williams Co.</a:t>
            </a:r>
            <a:endParaRPr lang="en-US" sz="1800" b="1" kern="1200" dirty="0"/>
          </a:p>
        </p:txBody>
      </p:sp>
      <p:sp>
        <p:nvSpPr>
          <p:cNvPr id="37" name="TextBox 36">
            <a:extLst>
              <a:ext uri="{FF2B5EF4-FFF2-40B4-BE49-F238E27FC236}">
                <a16:creationId xmlns:a16="http://schemas.microsoft.com/office/drawing/2014/main" id="{5D7E4084-88DD-4D13-B254-C5530EC72151}"/>
              </a:ext>
            </a:extLst>
          </p:cNvPr>
          <p:cNvSpPr txBox="1"/>
          <p:nvPr/>
        </p:nvSpPr>
        <p:spPr>
          <a:xfrm>
            <a:off x="556227" y="6072193"/>
            <a:ext cx="11013331" cy="167301"/>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t" anchorCtr="0">
            <a:noAutofit/>
          </a:bodyPr>
          <a:lstStyle/>
          <a:p>
            <a:pPr lvl="0" defTabSz="800100">
              <a:lnSpc>
                <a:spcPct val="90000"/>
              </a:lnSpc>
              <a:spcBef>
                <a:spcPct val="0"/>
              </a:spcBef>
              <a:spcAft>
                <a:spcPct val="35000"/>
              </a:spcAft>
            </a:pPr>
            <a:r>
              <a:rPr lang="en-US" sz="900" dirty="0">
                <a:solidFill>
                  <a:schemeClr val="tx1"/>
                </a:solidFill>
              </a:rPr>
              <a:t>All LMI data was retrieved for ODSA’s technical website, found here and is based on the ACS 2011-2015 results: </a:t>
            </a:r>
            <a:r>
              <a:rPr lang="en-US" sz="900" dirty="0">
                <a:solidFill>
                  <a:schemeClr val="tx1"/>
                </a:solidFill>
                <a:hlinkClick r:id="rId3"/>
              </a:rPr>
              <a:t>https://development.force.com/OCDTA/s/article/ACS-2011-2015-Low-and-Moderate-Income-Summary-Data</a:t>
            </a:r>
            <a:r>
              <a:rPr lang="en-US" sz="900" dirty="0">
                <a:solidFill>
                  <a:schemeClr val="tx1"/>
                </a:solidFill>
              </a:rPr>
              <a:t>.</a:t>
            </a:r>
          </a:p>
          <a:p>
            <a:pPr lvl="0" defTabSz="800100">
              <a:lnSpc>
                <a:spcPct val="90000"/>
              </a:lnSpc>
              <a:spcBef>
                <a:spcPct val="0"/>
              </a:spcBef>
              <a:spcAft>
                <a:spcPct val="35000"/>
              </a:spcAft>
            </a:pPr>
            <a:endParaRPr lang="en-US" sz="900" dirty="0">
              <a:solidFill>
                <a:schemeClr val="tx1"/>
              </a:solidFill>
            </a:endParaRPr>
          </a:p>
          <a:p>
            <a:pPr lvl="0" defTabSz="800100">
              <a:lnSpc>
                <a:spcPct val="90000"/>
              </a:lnSpc>
              <a:spcBef>
                <a:spcPct val="0"/>
              </a:spcBef>
              <a:spcAft>
                <a:spcPct val="35000"/>
              </a:spcAft>
            </a:pPr>
            <a:r>
              <a:rPr lang="en-US" sz="900" dirty="0">
                <a:solidFill>
                  <a:schemeClr val="tx1"/>
                </a:solidFill>
              </a:rPr>
              <a:t>In some cases, an income survey can be conducted for some communities if the community is not included on the list above. Also, some projects make allow for individuals to be income qualified to receive the benefits provided by this grant opportunity.  </a:t>
            </a:r>
            <a:endParaRPr lang="en-US" sz="900" kern="1200" dirty="0">
              <a:solidFill>
                <a:schemeClr val="tx1"/>
              </a:solidFill>
            </a:endParaRPr>
          </a:p>
        </p:txBody>
      </p:sp>
    </p:spTree>
    <p:extLst>
      <p:ext uri="{BB962C8B-B14F-4D97-AF65-F5344CB8AC3E}">
        <p14:creationId xmlns:p14="http://schemas.microsoft.com/office/powerpoint/2010/main" val="3889976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0A39-089B-4878-8C2A-72CC37D03183}"/>
              </a:ext>
            </a:extLst>
          </p:cNvPr>
          <p:cNvSpPr>
            <a:spLocks noGrp="1"/>
          </p:cNvSpPr>
          <p:nvPr>
            <p:ph type="title"/>
          </p:nvPr>
        </p:nvSpPr>
        <p:spPr/>
        <p:txBody>
          <a:bodyPr>
            <a:normAutofit/>
          </a:bodyPr>
          <a:lstStyle/>
          <a:p>
            <a:pPr algn="ctr"/>
            <a:r>
              <a:rPr lang="en-US" sz="5400" dirty="0"/>
              <a:t>LIMITED CLIENTELE </a:t>
            </a:r>
          </a:p>
        </p:txBody>
      </p:sp>
      <p:graphicFrame>
        <p:nvGraphicFramePr>
          <p:cNvPr id="15" name="Diagram 14">
            <a:extLst>
              <a:ext uri="{FF2B5EF4-FFF2-40B4-BE49-F238E27FC236}">
                <a16:creationId xmlns:a16="http://schemas.microsoft.com/office/drawing/2014/main" id="{E9C9CEF2-0DF3-4414-BC9E-6FC144E65330}"/>
              </a:ext>
            </a:extLst>
          </p:cNvPr>
          <p:cNvGraphicFramePr/>
          <p:nvPr>
            <p:extLst>
              <p:ext uri="{D42A27DB-BD31-4B8C-83A1-F6EECF244321}">
                <p14:modId xmlns:p14="http://schemas.microsoft.com/office/powerpoint/2010/main" val="397737229"/>
              </p:ext>
            </p:extLst>
          </p:nvPr>
        </p:nvGraphicFramePr>
        <p:xfrm>
          <a:off x="241643" y="1828800"/>
          <a:ext cx="11521270" cy="4437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41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A2DA2A-B169-43F8-A78C-7CDDD2F1EDE3}"/>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a:solidFill>
                  <a:schemeClr val="accent1"/>
                </a:solidFill>
              </a:rPr>
              <a:t>Questions?</a:t>
            </a:r>
          </a:p>
        </p:txBody>
      </p:sp>
      <p:sp>
        <p:nvSpPr>
          <p:cNvPr id="18" name="Rectangle 1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255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554A425D-9851-4FBF-A508-E4CBEF4B1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8">
            <a:extLst>
              <a:ext uri="{FF2B5EF4-FFF2-40B4-BE49-F238E27FC236}">
                <a16:creationId xmlns:a16="http://schemas.microsoft.com/office/drawing/2014/main" id="{EE0C0675-A7D1-41EA-A144-F8DA77B97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8444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0">
            <a:extLst>
              <a:ext uri="{FF2B5EF4-FFF2-40B4-BE49-F238E27FC236}">
                <a16:creationId xmlns:a16="http://schemas.microsoft.com/office/drawing/2014/main" id="{4A92AB83-2601-4041-BF0F-F4F0F5C7D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8444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2">
            <a:extLst>
              <a:ext uri="{FF2B5EF4-FFF2-40B4-BE49-F238E27FC236}">
                <a16:creationId xmlns:a16="http://schemas.microsoft.com/office/drawing/2014/main" id="{8862AB49-2F5E-4C38-82CC-F653510B0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8088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4">
            <a:extLst>
              <a:ext uri="{FF2B5EF4-FFF2-40B4-BE49-F238E27FC236}">
                <a16:creationId xmlns:a16="http://schemas.microsoft.com/office/drawing/2014/main" id="{DE6F8AD6-7C47-45FC-875C-65D6B1E55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4757866"/>
            <a:ext cx="11309338" cy="16566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35DDDFF-FFA7-4465-A6B4-93FF7F4CB6FD}"/>
              </a:ext>
            </a:extLst>
          </p:cNvPr>
          <p:cNvSpPr>
            <a:spLocks noGrp="1"/>
          </p:cNvSpPr>
          <p:nvPr>
            <p:ph type="title"/>
          </p:nvPr>
        </p:nvSpPr>
        <p:spPr>
          <a:xfrm>
            <a:off x="617931" y="5421793"/>
            <a:ext cx="11029616" cy="531726"/>
          </a:xfrm>
        </p:spPr>
        <p:txBody>
          <a:bodyPr>
            <a:normAutofit/>
          </a:bodyPr>
          <a:lstStyle/>
          <a:p>
            <a:r>
              <a:rPr lang="en-US" dirty="0">
                <a:solidFill>
                  <a:srgbClr val="FFFEFF"/>
                </a:solidFill>
              </a:rPr>
              <a:t>Welcome</a:t>
            </a:r>
          </a:p>
        </p:txBody>
      </p:sp>
      <p:graphicFrame>
        <p:nvGraphicFramePr>
          <p:cNvPr id="5" name="Content Placeholder 2">
            <a:extLst>
              <a:ext uri="{FF2B5EF4-FFF2-40B4-BE49-F238E27FC236}">
                <a16:creationId xmlns:a16="http://schemas.microsoft.com/office/drawing/2014/main" id="{92CBF180-79B3-4597-A811-BCB948E7669C}"/>
              </a:ext>
            </a:extLst>
          </p:cNvPr>
          <p:cNvGraphicFramePr>
            <a:graphicFrameLocks noGrp="1"/>
          </p:cNvGraphicFramePr>
          <p:nvPr>
            <p:ph idx="1"/>
            <p:extLst>
              <p:ext uri="{D42A27DB-BD31-4B8C-83A1-F6EECF244321}">
                <p14:modId xmlns:p14="http://schemas.microsoft.com/office/powerpoint/2010/main" val="4070450890"/>
              </p:ext>
            </p:extLst>
          </p:nvPr>
        </p:nvGraphicFramePr>
        <p:xfrm>
          <a:off x="581027" y="443451"/>
          <a:ext cx="5514974" cy="3963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C6F1AF1F-707C-42FC-BDE4-3DB8005F93F5}"/>
              </a:ext>
            </a:extLst>
          </p:cNvPr>
          <p:cNvSpPr txBox="1">
            <a:spLocks/>
          </p:cNvSpPr>
          <p:nvPr/>
        </p:nvSpPr>
        <p:spPr>
          <a:xfrm>
            <a:off x="6263559" y="2903500"/>
            <a:ext cx="5347414" cy="1459152"/>
          </a:xfrm>
          <a:prstGeom prst="rect">
            <a:avLst/>
          </a:prstGeom>
          <a:ln w="28575">
            <a:noFill/>
          </a:ln>
        </p:spPr>
        <p:txBody>
          <a:bodyPr vert="horz" lIns="91440" tIns="45720" rIns="91440" bIns="45720" rtlCol="0" anchor="b">
            <a:normAutofit fontScale="250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600" cap="none" dirty="0">
                <a:solidFill>
                  <a:schemeClr val="tx1"/>
                </a:solidFill>
              </a:rPr>
              <a:t>Due to COVID-19 threats,  this public forum is only being held virtually.  If you are unable to access this virtual forum, you can visit MVPO’s website for a recording of this presentation or call MVPO to schedule a very small, in-person presentation appointment. </a:t>
            </a:r>
          </a:p>
          <a:p>
            <a:r>
              <a:rPr lang="en-US" sz="5600" cap="none" dirty="0">
                <a:solidFill>
                  <a:schemeClr val="tx1"/>
                </a:solidFill>
              </a:rPr>
              <a:t> </a:t>
            </a:r>
          </a:p>
          <a:p>
            <a:r>
              <a:rPr lang="en-US" sz="5600" cap="none" dirty="0">
                <a:solidFill>
                  <a:schemeClr val="tx1"/>
                </a:solidFill>
              </a:rPr>
              <a:t>Phone: 419-784-3882    |     Website: </a:t>
            </a:r>
            <a:r>
              <a:rPr lang="en-US" sz="5600" cap="none" dirty="0">
                <a:solidFill>
                  <a:schemeClr val="tx1"/>
                </a:solidFill>
                <a:hlinkClick r:id="rId8">
                  <a:extLst>
                    <a:ext uri="{A12FA001-AC4F-418D-AE19-62706E023703}">
                      <ahyp:hlinkClr xmlns:ahyp="http://schemas.microsoft.com/office/drawing/2018/hyperlinkcolor" val="tx"/>
                    </a:ext>
                  </a:extLst>
                </a:hlinkClick>
              </a:rPr>
              <a:t>WWW.MVPO.ORG</a:t>
            </a:r>
            <a:endParaRPr lang="en-US" sz="5600" cap="none" dirty="0">
              <a:solidFill>
                <a:schemeClr val="tx1"/>
              </a:solidFill>
            </a:endParaRPr>
          </a:p>
          <a:p>
            <a:endParaRPr lang="en-US" sz="5600" cap="none" dirty="0">
              <a:solidFill>
                <a:schemeClr val="tx1"/>
              </a:solidFill>
            </a:endParaRPr>
          </a:p>
          <a:p>
            <a:r>
              <a:rPr lang="en-US" sz="5600" b="1" cap="none" dirty="0">
                <a:solidFill>
                  <a:schemeClr val="tx1"/>
                </a:solidFill>
              </a:rPr>
              <a:t>VIRTUAL PRESENTATIONS</a:t>
            </a:r>
          </a:p>
          <a:p>
            <a:r>
              <a:rPr lang="en-US" sz="5600" cap="none" dirty="0">
                <a:solidFill>
                  <a:schemeClr val="tx1"/>
                </a:solidFill>
              </a:rPr>
              <a:t>Thursday, October 22, 2020</a:t>
            </a:r>
          </a:p>
          <a:p>
            <a:r>
              <a:rPr lang="en-US" sz="5600" cap="none" dirty="0">
                <a:solidFill>
                  <a:schemeClr val="tx1"/>
                </a:solidFill>
              </a:rPr>
              <a:t>9:00 AM &amp; 12:00 PM</a:t>
            </a:r>
          </a:p>
          <a:p>
            <a:endParaRPr lang="en-US" sz="5600" cap="none" dirty="0">
              <a:solidFill>
                <a:schemeClr val="tx1"/>
              </a:solidFill>
            </a:endParaRPr>
          </a:p>
          <a:p>
            <a:r>
              <a:rPr lang="en-US" sz="5600" cap="none" dirty="0">
                <a:solidFill>
                  <a:schemeClr val="tx1"/>
                </a:solidFill>
              </a:rPr>
              <a:t>Monday, October 26, 2020</a:t>
            </a:r>
          </a:p>
          <a:p>
            <a:r>
              <a:rPr lang="en-US" sz="5600" cap="none" dirty="0">
                <a:solidFill>
                  <a:schemeClr val="tx1"/>
                </a:solidFill>
              </a:rPr>
              <a:t>6:00 PM</a:t>
            </a:r>
          </a:p>
          <a:p>
            <a:endParaRPr lang="en-US" sz="5600" cap="none" dirty="0">
              <a:solidFill>
                <a:schemeClr val="tx1"/>
              </a:solidFill>
            </a:endParaRPr>
          </a:p>
          <a:p>
            <a:r>
              <a:rPr lang="en-US" sz="5600" cap="none" dirty="0">
                <a:solidFill>
                  <a:schemeClr val="tx1"/>
                </a:solidFill>
              </a:rPr>
              <a:t>Zoom Meeting Link: https://zoom.us/k/7594628169</a:t>
            </a:r>
          </a:p>
          <a:p>
            <a:endParaRPr lang="en-US" sz="1600" cap="none" dirty="0">
              <a:solidFill>
                <a:schemeClr val="tx1"/>
              </a:solidFill>
            </a:endParaRPr>
          </a:p>
          <a:p>
            <a:endParaRPr lang="en-US" sz="2200" cap="none" dirty="0">
              <a:solidFill>
                <a:schemeClr val="tx1"/>
              </a:solidFill>
            </a:endParaRPr>
          </a:p>
          <a:p>
            <a:endParaRPr lang="en-US" sz="1600" cap="none" dirty="0">
              <a:solidFill>
                <a:schemeClr val="tx1"/>
              </a:solidFill>
            </a:endParaRPr>
          </a:p>
        </p:txBody>
      </p:sp>
    </p:spTree>
    <p:extLst>
      <p:ext uri="{BB962C8B-B14F-4D97-AF65-F5344CB8AC3E}">
        <p14:creationId xmlns:p14="http://schemas.microsoft.com/office/powerpoint/2010/main" val="139160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292FA-D4F3-4AFC-B1A3-21BE7F0A7843}"/>
              </a:ext>
            </a:extLst>
          </p:cNvPr>
          <p:cNvSpPr>
            <a:spLocks noGrp="1"/>
          </p:cNvSpPr>
          <p:nvPr>
            <p:ph type="title"/>
          </p:nvPr>
        </p:nvSpPr>
        <p:spPr/>
        <p:txBody>
          <a:bodyPr/>
          <a:lstStyle/>
          <a:p>
            <a:r>
              <a:rPr lang="en-US" u="sng" dirty="0"/>
              <a:t>MVPO</a:t>
            </a:r>
          </a:p>
        </p:txBody>
      </p:sp>
      <p:sp>
        <p:nvSpPr>
          <p:cNvPr id="3" name="Content Placeholder 2">
            <a:extLst>
              <a:ext uri="{FF2B5EF4-FFF2-40B4-BE49-F238E27FC236}">
                <a16:creationId xmlns:a16="http://schemas.microsoft.com/office/drawing/2014/main" id="{870FC862-145D-4033-ADA9-5624210450D4}"/>
              </a:ext>
            </a:extLst>
          </p:cNvPr>
          <p:cNvSpPr>
            <a:spLocks noGrp="1"/>
          </p:cNvSpPr>
          <p:nvPr>
            <p:ph idx="1"/>
          </p:nvPr>
        </p:nvSpPr>
        <p:spPr>
          <a:xfrm>
            <a:off x="388625" y="1807289"/>
            <a:ext cx="6901787" cy="2123057"/>
          </a:xfrm>
        </p:spPr>
        <p:txBody>
          <a:bodyPr>
            <a:normAutofit/>
          </a:bodyPr>
          <a:lstStyle/>
          <a:p>
            <a:r>
              <a:rPr lang="en-US" sz="1700" dirty="0"/>
              <a:t>Nonprofit organization serving a five-county region</a:t>
            </a:r>
          </a:p>
          <a:p>
            <a:r>
              <a:rPr lang="en-US" sz="1700" dirty="0"/>
              <a:t>MVPO’s mission is to assist planning efforts in community and economic development, provide a regional forum for sharing information and ideas, and promote </a:t>
            </a:r>
            <a:r>
              <a:rPr lang="en-US" sz="1600" dirty="0"/>
              <a:t>cooperative solutions to regional issues</a:t>
            </a:r>
          </a:p>
          <a:p>
            <a:pPr marL="0" indent="0">
              <a:buNone/>
            </a:pPr>
            <a:endParaRPr lang="en-US" dirty="0"/>
          </a:p>
        </p:txBody>
      </p:sp>
      <p:pic>
        <p:nvPicPr>
          <p:cNvPr id="5" name="Picture 4" descr="A close up of a map&#10;&#10;Description generated with high confidence">
            <a:extLst>
              <a:ext uri="{FF2B5EF4-FFF2-40B4-BE49-F238E27FC236}">
                <a16:creationId xmlns:a16="http://schemas.microsoft.com/office/drawing/2014/main" id="{53A903C9-36A5-4411-830E-51AF580FFD79}"/>
              </a:ext>
            </a:extLst>
          </p:cNvPr>
          <p:cNvPicPr>
            <a:picLocks noChangeAspect="1"/>
          </p:cNvPicPr>
          <p:nvPr/>
        </p:nvPicPr>
        <p:blipFill>
          <a:blip r:embed="rId3"/>
          <a:stretch>
            <a:fillRect/>
          </a:stretch>
        </p:blipFill>
        <p:spPr>
          <a:xfrm>
            <a:off x="7772400" y="2170329"/>
            <a:ext cx="3838408" cy="4190915"/>
          </a:xfrm>
          <a:prstGeom prst="rect">
            <a:avLst/>
          </a:prstGeom>
        </p:spPr>
      </p:pic>
      <p:pic>
        <p:nvPicPr>
          <p:cNvPr id="6" name="Picture 5" descr="A picture containing qr code&#10;&#10;Description automatically generated">
            <a:extLst>
              <a:ext uri="{FF2B5EF4-FFF2-40B4-BE49-F238E27FC236}">
                <a16:creationId xmlns:a16="http://schemas.microsoft.com/office/drawing/2014/main" id="{9E8EA71C-2EE5-497B-AC1C-8F6148CA172F}"/>
              </a:ext>
            </a:extLst>
          </p:cNvPr>
          <p:cNvPicPr>
            <a:picLocks noChangeAspect="1"/>
          </p:cNvPicPr>
          <p:nvPr/>
        </p:nvPicPr>
        <p:blipFill>
          <a:blip r:embed="rId4"/>
          <a:stretch>
            <a:fillRect/>
          </a:stretch>
        </p:blipFill>
        <p:spPr>
          <a:xfrm>
            <a:off x="498770" y="3272010"/>
            <a:ext cx="6309654" cy="3585990"/>
          </a:xfrm>
          <a:prstGeom prst="rect">
            <a:avLst/>
          </a:prstGeom>
        </p:spPr>
      </p:pic>
    </p:spTree>
    <p:extLst>
      <p:ext uri="{BB962C8B-B14F-4D97-AF65-F5344CB8AC3E}">
        <p14:creationId xmlns:p14="http://schemas.microsoft.com/office/powerpoint/2010/main" val="252794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4854B-73C6-4836-B35A-1C38EE0D8228}"/>
              </a:ext>
            </a:extLst>
          </p:cNvPr>
          <p:cNvSpPr>
            <a:spLocks noGrp="1"/>
          </p:cNvSpPr>
          <p:nvPr>
            <p:ph type="title"/>
          </p:nvPr>
        </p:nvSpPr>
        <p:spPr/>
        <p:txBody>
          <a:bodyPr/>
          <a:lstStyle/>
          <a:p>
            <a:r>
              <a:rPr lang="en-US" dirty="0"/>
              <a:t>CDBG-CV Funding Fast Facts.</a:t>
            </a:r>
            <a:br>
              <a:rPr lang="en-US" dirty="0"/>
            </a:br>
            <a:endParaRPr lang="en-US" dirty="0"/>
          </a:p>
        </p:txBody>
      </p:sp>
      <p:sp>
        <p:nvSpPr>
          <p:cNvPr id="3" name="Content Placeholder 2">
            <a:extLst>
              <a:ext uri="{FF2B5EF4-FFF2-40B4-BE49-F238E27FC236}">
                <a16:creationId xmlns:a16="http://schemas.microsoft.com/office/drawing/2014/main" id="{EE24EDAB-AA3A-47F5-B47B-49BCFC33A55E}"/>
              </a:ext>
            </a:extLst>
          </p:cNvPr>
          <p:cNvSpPr>
            <a:spLocks noGrp="1"/>
          </p:cNvSpPr>
          <p:nvPr>
            <p:ph idx="1"/>
          </p:nvPr>
        </p:nvSpPr>
        <p:spPr>
          <a:xfrm>
            <a:off x="430271" y="1949676"/>
            <a:ext cx="11029615" cy="3678303"/>
          </a:xfrm>
        </p:spPr>
        <p:txBody>
          <a:bodyPr>
            <a:normAutofit lnSpcReduction="10000"/>
          </a:bodyPr>
          <a:lstStyle/>
          <a:p>
            <a:r>
              <a:rPr lang="en-US" dirty="0"/>
              <a:t>Community Development Block Grant- Corona Virus (CDBG-CV)</a:t>
            </a:r>
          </a:p>
          <a:p>
            <a:r>
              <a:rPr lang="en-US" dirty="0"/>
              <a:t>Counties are the grantee. </a:t>
            </a:r>
          </a:p>
          <a:p>
            <a:r>
              <a:rPr lang="en-US" dirty="0"/>
              <a:t>Non-profit/Public Services organization are the subrecipient. </a:t>
            </a:r>
          </a:p>
          <a:p>
            <a:r>
              <a:rPr lang="en-US" dirty="0"/>
              <a:t>No match required</a:t>
            </a:r>
          </a:p>
          <a:p>
            <a:r>
              <a:rPr lang="en-US" dirty="0"/>
              <a:t>COVID-19 impacts</a:t>
            </a:r>
          </a:p>
          <a:p>
            <a:r>
              <a:rPr lang="en-US" dirty="0"/>
              <a:t>New or quantifiable increase in level of service</a:t>
            </a:r>
          </a:p>
          <a:p>
            <a:r>
              <a:rPr lang="en-US" dirty="0"/>
              <a:t>No min. or max. in funding request</a:t>
            </a:r>
          </a:p>
          <a:p>
            <a:r>
              <a:rPr lang="en-US" dirty="0"/>
              <a:t>$24 million in the state of Ohio</a:t>
            </a:r>
          </a:p>
          <a:p>
            <a:r>
              <a:rPr lang="en-US" dirty="0"/>
              <a:t>Accepting Pre-applications</a:t>
            </a:r>
          </a:p>
          <a:p>
            <a:endParaRPr lang="en-US" dirty="0"/>
          </a:p>
        </p:txBody>
      </p:sp>
    </p:spTree>
    <p:extLst>
      <p:ext uri="{BB962C8B-B14F-4D97-AF65-F5344CB8AC3E}">
        <p14:creationId xmlns:p14="http://schemas.microsoft.com/office/powerpoint/2010/main" val="265572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E605-41EF-4E9E-8167-0E867612334D}"/>
              </a:ext>
            </a:extLst>
          </p:cNvPr>
          <p:cNvSpPr>
            <a:spLocks noGrp="1"/>
          </p:cNvSpPr>
          <p:nvPr>
            <p:ph type="title"/>
          </p:nvPr>
        </p:nvSpPr>
        <p:spPr/>
        <p:txBody>
          <a:bodyPr/>
          <a:lstStyle/>
          <a:p>
            <a:r>
              <a:rPr lang="en-US" dirty="0"/>
              <a:t>Public services</a:t>
            </a:r>
          </a:p>
        </p:txBody>
      </p:sp>
      <p:sp>
        <p:nvSpPr>
          <p:cNvPr id="3" name="Text Placeholder 2">
            <a:extLst>
              <a:ext uri="{FF2B5EF4-FFF2-40B4-BE49-F238E27FC236}">
                <a16:creationId xmlns:a16="http://schemas.microsoft.com/office/drawing/2014/main" id="{D02A7DB2-B3C1-408E-902A-CE489D4DAD3B}"/>
              </a:ext>
            </a:extLst>
          </p:cNvPr>
          <p:cNvSpPr>
            <a:spLocks noGrp="1"/>
          </p:cNvSpPr>
          <p:nvPr>
            <p:ph type="body" idx="1"/>
          </p:nvPr>
        </p:nvSpPr>
        <p:spPr>
          <a:xfrm>
            <a:off x="470227" y="1879482"/>
            <a:ext cx="5087075" cy="536005"/>
          </a:xfrm>
        </p:spPr>
        <p:txBody>
          <a:bodyPr/>
          <a:lstStyle/>
          <a:p>
            <a:r>
              <a:rPr lang="en-US" dirty="0"/>
              <a:t>Eligible Services</a:t>
            </a:r>
          </a:p>
        </p:txBody>
      </p:sp>
      <p:sp>
        <p:nvSpPr>
          <p:cNvPr id="4" name="Content Placeholder 3">
            <a:extLst>
              <a:ext uri="{FF2B5EF4-FFF2-40B4-BE49-F238E27FC236}">
                <a16:creationId xmlns:a16="http://schemas.microsoft.com/office/drawing/2014/main" id="{633A407A-88C2-42DB-B235-9EA229ECB852}"/>
              </a:ext>
            </a:extLst>
          </p:cNvPr>
          <p:cNvSpPr>
            <a:spLocks noGrp="1"/>
          </p:cNvSpPr>
          <p:nvPr>
            <p:ph sz="half" idx="2"/>
          </p:nvPr>
        </p:nvSpPr>
        <p:spPr>
          <a:xfrm>
            <a:off x="470227" y="2605843"/>
            <a:ext cx="2707290" cy="3575416"/>
          </a:xfrm>
        </p:spPr>
        <p:txBody>
          <a:bodyPr>
            <a:normAutofit/>
          </a:bodyPr>
          <a:lstStyle/>
          <a:p>
            <a:r>
              <a:rPr lang="en-US" dirty="0"/>
              <a:t>Child Care</a:t>
            </a:r>
          </a:p>
          <a:p>
            <a:r>
              <a:rPr lang="en-US" dirty="0"/>
              <a:t>Down Payment Assistance </a:t>
            </a:r>
          </a:p>
          <a:p>
            <a:r>
              <a:rPr lang="en-US" dirty="0"/>
              <a:t>Education </a:t>
            </a:r>
          </a:p>
          <a:p>
            <a:r>
              <a:rPr lang="en-US" dirty="0"/>
              <a:t>Energy Conservation Counseling &amp; Testing</a:t>
            </a:r>
          </a:p>
          <a:p>
            <a:r>
              <a:rPr lang="en-US" dirty="0"/>
              <a:t>Health Care</a:t>
            </a:r>
          </a:p>
          <a:p>
            <a:r>
              <a:rPr lang="en-US" dirty="0"/>
              <a:t>Senior Services</a:t>
            </a:r>
          </a:p>
          <a:p>
            <a:r>
              <a:rPr lang="en-US" dirty="0"/>
              <a:t>Job Training</a:t>
            </a:r>
          </a:p>
          <a:p>
            <a:endParaRPr lang="en-US" dirty="0"/>
          </a:p>
          <a:p>
            <a:endParaRPr lang="en-US" dirty="0"/>
          </a:p>
        </p:txBody>
      </p:sp>
      <p:sp>
        <p:nvSpPr>
          <p:cNvPr id="5" name="Text Placeholder 4">
            <a:extLst>
              <a:ext uri="{FF2B5EF4-FFF2-40B4-BE49-F238E27FC236}">
                <a16:creationId xmlns:a16="http://schemas.microsoft.com/office/drawing/2014/main" id="{15EC0A6D-D88B-49AA-88DF-0D606916E388}"/>
              </a:ext>
            </a:extLst>
          </p:cNvPr>
          <p:cNvSpPr>
            <a:spLocks noGrp="1"/>
          </p:cNvSpPr>
          <p:nvPr>
            <p:ph type="body" sz="quarter" idx="3"/>
          </p:nvPr>
        </p:nvSpPr>
        <p:spPr>
          <a:xfrm>
            <a:off x="6217709" y="1879482"/>
            <a:ext cx="5087073" cy="553373"/>
          </a:xfrm>
        </p:spPr>
        <p:txBody>
          <a:bodyPr/>
          <a:lstStyle/>
          <a:p>
            <a:r>
              <a:rPr lang="en-US" dirty="0"/>
              <a:t>Eligible Costs</a:t>
            </a:r>
          </a:p>
        </p:txBody>
      </p:sp>
      <p:sp>
        <p:nvSpPr>
          <p:cNvPr id="6" name="Content Placeholder 5">
            <a:extLst>
              <a:ext uri="{FF2B5EF4-FFF2-40B4-BE49-F238E27FC236}">
                <a16:creationId xmlns:a16="http://schemas.microsoft.com/office/drawing/2014/main" id="{2009C9F0-4A56-4286-8314-1A587B482B58}"/>
              </a:ext>
            </a:extLst>
          </p:cNvPr>
          <p:cNvSpPr>
            <a:spLocks noGrp="1"/>
          </p:cNvSpPr>
          <p:nvPr>
            <p:ph sz="quarter" idx="4"/>
          </p:nvPr>
        </p:nvSpPr>
        <p:spPr>
          <a:xfrm>
            <a:off x="6217709" y="2605843"/>
            <a:ext cx="5393100" cy="2934999"/>
          </a:xfrm>
        </p:spPr>
        <p:txBody>
          <a:bodyPr>
            <a:normAutofit/>
          </a:bodyPr>
          <a:lstStyle/>
          <a:p>
            <a:r>
              <a:rPr lang="en-US" dirty="0"/>
              <a:t>Labor, defined as salaries and benefits for staff and contract employees;</a:t>
            </a:r>
          </a:p>
          <a:p>
            <a:r>
              <a:rPr lang="en-US" dirty="0"/>
              <a:t>Equipment, supplies, and materials, purchased or leased;</a:t>
            </a:r>
          </a:p>
          <a:p>
            <a:r>
              <a:rPr lang="en-US" dirty="0"/>
              <a:t>Facility operation and maintenance costs, limited to the portion of a facility in which an eligible public service is housed</a:t>
            </a:r>
            <a:r>
              <a:rPr lang="en-US" i="1" dirty="0"/>
              <a:t>*</a:t>
            </a:r>
            <a:endParaRPr lang="en-US" dirty="0"/>
          </a:p>
          <a:p>
            <a:endParaRPr lang="en-US" dirty="0"/>
          </a:p>
        </p:txBody>
      </p:sp>
      <p:sp>
        <p:nvSpPr>
          <p:cNvPr id="7" name="Content Placeholder 3">
            <a:extLst>
              <a:ext uri="{FF2B5EF4-FFF2-40B4-BE49-F238E27FC236}">
                <a16:creationId xmlns:a16="http://schemas.microsoft.com/office/drawing/2014/main" id="{AB6D403C-ED6C-4962-A131-0027FCD46CF7}"/>
              </a:ext>
            </a:extLst>
          </p:cNvPr>
          <p:cNvSpPr txBox="1">
            <a:spLocks/>
          </p:cNvSpPr>
          <p:nvPr/>
        </p:nvSpPr>
        <p:spPr>
          <a:xfrm>
            <a:off x="3319416" y="2605843"/>
            <a:ext cx="2707290" cy="3575416"/>
          </a:xfrm>
          <a:prstGeom prst="rect">
            <a:avLst/>
          </a:prstGeom>
        </p:spPr>
        <p:txBody>
          <a:bodyPr vert="horz" lIns="91440" tIns="45720" rIns="91440" bIns="45720" rtlCol="0" anchor="t">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Services for Victims of Domestic Violence</a:t>
            </a:r>
          </a:p>
          <a:p>
            <a:r>
              <a:rPr lang="en-US" dirty="0"/>
              <a:t>Drug Abuse Counseling &amp; Treatment</a:t>
            </a:r>
          </a:p>
          <a:p>
            <a:r>
              <a:rPr lang="en-US" dirty="0"/>
              <a:t>Emergency Assistance Payments</a:t>
            </a:r>
          </a:p>
          <a:p>
            <a:r>
              <a:rPr lang="en-US" dirty="0"/>
              <a:t>Fair Housing </a:t>
            </a:r>
          </a:p>
          <a:p>
            <a:r>
              <a:rPr lang="en-US" dirty="0"/>
              <a:t>Recreation</a:t>
            </a:r>
          </a:p>
          <a:p>
            <a:r>
              <a:rPr lang="en-US" dirty="0"/>
              <a:t>Transportation</a:t>
            </a:r>
          </a:p>
          <a:p>
            <a:r>
              <a:rPr lang="en-US" dirty="0"/>
              <a:t>Legal Services</a:t>
            </a:r>
          </a:p>
          <a:p>
            <a:endParaRPr lang="en-US" dirty="0"/>
          </a:p>
          <a:p>
            <a:endParaRPr lang="en-US" dirty="0"/>
          </a:p>
        </p:txBody>
      </p:sp>
    </p:spTree>
    <p:extLst>
      <p:ext uri="{BB962C8B-B14F-4D97-AF65-F5344CB8AC3E}">
        <p14:creationId xmlns:p14="http://schemas.microsoft.com/office/powerpoint/2010/main" val="238481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0A39-089B-4878-8C2A-72CC37D03183}"/>
              </a:ext>
            </a:extLst>
          </p:cNvPr>
          <p:cNvSpPr>
            <a:spLocks noGrp="1"/>
          </p:cNvSpPr>
          <p:nvPr>
            <p:ph type="title"/>
          </p:nvPr>
        </p:nvSpPr>
        <p:spPr/>
        <p:txBody>
          <a:bodyPr/>
          <a:lstStyle/>
          <a:p>
            <a:r>
              <a:rPr lang="en-US" dirty="0"/>
              <a:t>Public Service Example</a:t>
            </a:r>
          </a:p>
        </p:txBody>
      </p:sp>
      <p:sp>
        <p:nvSpPr>
          <p:cNvPr id="4" name="Rectangle 3">
            <a:extLst>
              <a:ext uri="{FF2B5EF4-FFF2-40B4-BE49-F238E27FC236}">
                <a16:creationId xmlns:a16="http://schemas.microsoft.com/office/drawing/2014/main" id="{5CAB8175-698A-43B6-B2D5-25022AEF4E8B}"/>
              </a:ext>
            </a:extLst>
          </p:cNvPr>
          <p:cNvSpPr/>
          <p:nvPr/>
        </p:nvSpPr>
        <p:spPr>
          <a:xfrm>
            <a:off x="438325" y="1898070"/>
            <a:ext cx="3749878" cy="4243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92BE46A-2076-442F-AF2C-63FEC2864255}"/>
              </a:ext>
            </a:extLst>
          </p:cNvPr>
          <p:cNvSpPr/>
          <p:nvPr/>
        </p:nvSpPr>
        <p:spPr>
          <a:xfrm>
            <a:off x="4330117" y="1898070"/>
            <a:ext cx="3531765" cy="4243154"/>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A16D6EB-FAA2-48F5-B7A0-8778D92B9D39}"/>
              </a:ext>
            </a:extLst>
          </p:cNvPr>
          <p:cNvSpPr/>
          <p:nvPr/>
        </p:nvSpPr>
        <p:spPr>
          <a:xfrm>
            <a:off x="8011486" y="1898070"/>
            <a:ext cx="3749879" cy="424315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50C2DCC-626B-496F-9385-A663D02E80FA}"/>
              </a:ext>
            </a:extLst>
          </p:cNvPr>
          <p:cNvSpPr>
            <a:spLocks noGrp="1"/>
          </p:cNvSpPr>
          <p:nvPr>
            <p:ph idx="1"/>
          </p:nvPr>
        </p:nvSpPr>
        <p:spPr>
          <a:xfrm>
            <a:off x="611126" y="2105636"/>
            <a:ext cx="3388897" cy="2666415"/>
          </a:xfrm>
        </p:spPr>
        <p:txBody>
          <a:bodyPr/>
          <a:lstStyle/>
          <a:p>
            <a:pPr marL="0" indent="0">
              <a:buNone/>
            </a:pPr>
            <a:r>
              <a:rPr lang="en-US" dirty="0">
                <a:solidFill>
                  <a:schemeClr val="bg1"/>
                </a:solidFill>
              </a:rPr>
              <a:t>Grantee uses CDBG funds for staff salaries and benefits, and operations at the county homeless shelter. The project is qualified under the Limited Clientele national objective; the project benefits Homeless Persons, a presumed class.</a:t>
            </a:r>
          </a:p>
        </p:txBody>
      </p:sp>
      <p:sp>
        <p:nvSpPr>
          <p:cNvPr id="10" name="Content Placeholder 7">
            <a:extLst>
              <a:ext uri="{FF2B5EF4-FFF2-40B4-BE49-F238E27FC236}">
                <a16:creationId xmlns:a16="http://schemas.microsoft.com/office/drawing/2014/main" id="{ED17B20D-98DF-4485-8A7C-F074FE314593}"/>
              </a:ext>
            </a:extLst>
          </p:cNvPr>
          <p:cNvSpPr txBox="1">
            <a:spLocks/>
          </p:cNvSpPr>
          <p:nvPr/>
        </p:nvSpPr>
        <p:spPr>
          <a:xfrm>
            <a:off x="4613945" y="2105637"/>
            <a:ext cx="3087150" cy="3850546"/>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900" dirty="0">
                <a:solidFill>
                  <a:schemeClr val="bg1"/>
                </a:solidFill>
              </a:rPr>
              <a:t>Grantee uses CDBG funds for Emergency Monthly Housing Payments for rent or mortgage, and utility costs on behalf of LMI households. The payments are made directly to the vendors and for no more than three consecutive months. This project is qualified under the Limited Clientele national objective; recipients must be income qualified.</a:t>
            </a:r>
          </a:p>
        </p:txBody>
      </p:sp>
      <p:sp>
        <p:nvSpPr>
          <p:cNvPr id="12" name="Content Placeholder 7">
            <a:extLst>
              <a:ext uri="{FF2B5EF4-FFF2-40B4-BE49-F238E27FC236}">
                <a16:creationId xmlns:a16="http://schemas.microsoft.com/office/drawing/2014/main" id="{840CAAE3-5AE0-4E58-8C55-A182CE81F643}"/>
              </a:ext>
            </a:extLst>
          </p:cNvPr>
          <p:cNvSpPr txBox="1">
            <a:spLocks/>
          </p:cNvSpPr>
          <p:nvPr/>
        </p:nvSpPr>
        <p:spPr>
          <a:xfrm>
            <a:off x="8342850" y="2012716"/>
            <a:ext cx="3087150" cy="3850546"/>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dirty="0">
                <a:solidFill>
                  <a:schemeClr val="bg1"/>
                </a:solidFill>
              </a:rPr>
              <a:t>Grantee uses CDBG funds to purchase a Meals on Wheels delivery van serving elderly and disabled adults. The project is qualified under the Limited Clientele national objective; the project benefits Elderly Persons and Severely Disabled Adults, presumed classes.</a:t>
            </a:r>
          </a:p>
        </p:txBody>
      </p:sp>
    </p:spTree>
    <p:extLst>
      <p:ext uri="{BB962C8B-B14F-4D97-AF65-F5344CB8AC3E}">
        <p14:creationId xmlns:p14="http://schemas.microsoft.com/office/powerpoint/2010/main" val="3534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E605-41EF-4E9E-8167-0E867612334D}"/>
              </a:ext>
            </a:extLst>
          </p:cNvPr>
          <p:cNvSpPr>
            <a:spLocks noGrp="1"/>
          </p:cNvSpPr>
          <p:nvPr>
            <p:ph type="title"/>
          </p:nvPr>
        </p:nvSpPr>
        <p:spPr/>
        <p:txBody>
          <a:bodyPr/>
          <a:lstStyle/>
          <a:p>
            <a:r>
              <a:rPr lang="en-US" dirty="0"/>
              <a:t>Public facilities</a:t>
            </a:r>
          </a:p>
        </p:txBody>
      </p:sp>
      <p:sp>
        <p:nvSpPr>
          <p:cNvPr id="3" name="Text Placeholder 2">
            <a:extLst>
              <a:ext uri="{FF2B5EF4-FFF2-40B4-BE49-F238E27FC236}">
                <a16:creationId xmlns:a16="http://schemas.microsoft.com/office/drawing/2014/main" id="{D02A7DB2-B3C1-408E-902A-CE489D4DAD3B}"/>
              </a:ext>
            </a:extLst>
          </p:cNvPr>
          <p:cNvSpPr>
            <a:spLocks noGrp="1"/>
          </p:cNvSpPr>
          <p:nvPr>
            <p:ph type="body" idx="1"/>
          </p:nvPr>
        </p:nvSpPr>
        <p:spPr>
          <a:xfrm>
            <a:off x="470226" y="2810660"/>
            <a:ext cx="5087075" cy="536005"/>
          </a:xfrm>
        </p:spPr>
        <p:txBody>
          <a:bodyPr/>
          <a:lstStyle/>
          <a:p>
            <a:r>
              <a:rPr lang="en-US" dirty="0"/>
              <a:t>Eligible Facilities</a:t>
            </a:r>
          </a:p>
        </p:txBody>
      </p:sp>
      <p:sp>
        <p:nvSpPr>
          <p:cNvPr id="4" name="Content Placeholder 3">
            <a:extLst>
              <a:ext uri="{FF2B5EF4-FFF2-40B4-BE49-F238E27FC236}">
                <a16:creationId xmlns:a16="http://schemas.microsoft.com/office/drawing/2014/main" id="{633A407A-88C2-42DB-B235-9EA229ECB852}"/>
              </a:ext>
            </a:extLst>
          </p:cNvPr>
          <p:cNvSpPr>
            <a:spLocks noGrp="1"/>
          </p:cNvSpPr>
          <p:nvPr>
            <p:ph sz="half" idx="2"/>
          </p:nvPr>
        </p:nvSpPr>
        <p:spPr>
          <a:xfrm>
            <a:off x="470227" y="3428999"/>
            <a:ext cx="3355154" cy="2752259"/>
          </a:xfrm>
        </p:spPr>
        <p:txBody>
          <a:bodyPr>
            <a:normAutofit/>
          </a:bodyPr>
          <a:lstStyle/>
          <a:p>
            <a:r>
              <a:rPr lang="en-US" dirty="0"/>
              <a:t>Day Care Centers</a:t>
            </a:r>
          </a:p>
          <a:p>
            <a:r>
              <a:rPr lang="en-US" dirty="0"/>
              <a:t>Domestic Violence Shelters </a:t>
            </a:r>
          </a:p>
          <a:p>
            <a:r>
              <a:rPr lang="en-US" dirty="0"/>
              <a:t>Homeless Shelters</a:t>
            </a:r>
          </a:p>
          <a:p>
            <a:r>
              <a:rPr lang="en-US" dirty="0"/>
              <a:t>Libraries</a:t>
            </a:r>
          </a:p>
          <a:p>
            <a:r>
              <a:rPr lang="en-US" dirty="0"/>
              <a:t>Public Schools</a:t>
            </a:r>
          </a:p>
          <a:p>
            <a:r>
              <a:rPr lang="en-US" dirty="0"/>
              <a:t>Police Stations</a:t>
            </a:r>
          </a:p>
        </p:txBody>
      </p:sp>
      <p:sp>
        <p:nvSpPr>
          <p:cNvPr id="5" name="Text Placeholder 4">
            <a:extLst>
              <a:ext uri="{FF2B5EF4-FFF2-40B4-BE49-F238E27FC236}">
                <a16:creationId xmlns:a16="http://schemas.microsoft.com/office/drawing/2014/main" id="{15EC0A6D-D88B-49AA-88DF-0D606916E388}"/>
              </a:ext>
            </a:extLst>
          </p:cNvPr>
          <p:cNvSpPr>
            <a:spLocks noGrp="1"/>
          </p:cNvSpPr>
          <p:nvPr>
            <p:ph type="body" sz="quarter" idx="3"/>
          </p:nvPr>
        </p:nvSpPr>
        <p:spPr>
          <a:xfrm>
            <a:off x="470226" y="2174953"/>
            <a:ext cx="11257583" cy="553373"/>
          </a:xfrm>
        </p:spPr>
        <p:txBody>
          <a:bodyPr/>
          <a:lstStyle/>
          <a:p>
            <a:r>
              <a:rPr lang="en-US" dirty="0"/>
              <a:t>Facilities that are either publicly owned or traditionally provided by the government, or owned by a nonprofit, and operated as open to the general public.</a:t>
            </a:r>
          </a:p>
        </p:txBody>
      </p:sp>
      <p:sp>
        <p:nvSpPr>
          <p:cNvPr id="10" name="Content Placeholder 3">
            <a:extLst>
              <a:ext uri="{FF2B5EF4-FFF2-40B4-BE49-F238E27FC236}">
                <a16:creationId xmlns:a16="http://schemas.microsoft.com/office/drawing/2014/main" id="{B4ACAD33-4826-4707-8F5D-8570DCA1997F}"/>
              </a:ext>
            </a:extLst>
          </p:cNvPr>
          <p:cNvSpPr txBox="1">
            <a:spLocks/>
          </p:cNvSpPr>
          <p:nvPr/>
        </p:nvSpPr>
        <p:spPr>
          <a:xfrm>
            <a:off x="4025945" y="3376083"/>
            <a:ext cx="3355154" cy="2752259"/>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Disaster Shelters</a:t>
            </a:r>
          </a:p>
          <a:p>
            <a:r>
              <a:rPr lang="en-US" dirty="0"/>
              <a:t>Fire Stations</a:t>
            </a:r>
          </a:p>
          <a:p>
            <a:r>
              <a:rPr lang="en-US" dirty="0"/>
              <a:t>Hospitals</a:t>
            </a:r>
          </a:p>
          <a:p>
            <a:r>
              <a:rPr lang="en-US" dirty="0"/>
              <a:t>Nursing Homes</a:t>
            </a:r>
          </a:p>
          <a:p>
            <a:r>
              <a:rPr lang="en-US" dirty="0"/>
              <a:t>Senior Centers</a:t>
            </a:r>
          </a:p>
          <a:p>
            <a:endParaRPr lang="en-US" dirty="0"/>
          </a:p>
        </p:txBody>
      </p:sp>
      <p:sp>
        <p:nvSpPr>
          <p:cNvPr id="11" name="Content Placeholder 3">
            <a:extLst>
              <a:ext uri="{FF2B5EF4-FFF2-40B4-BE49-F238E27FC236}">
                <a16:creationId xmlns:a16="http://schemas.microsoft.com/office/drawing/2014/main" id="{610ECA8C-619C-485B-8DC3-8AEE6CADFD5E}"/>
              </a:ext>
            </a:extLst>
          </p:cNvPr>
          <p:cNvSpPr txBox="1">
            <a:spLocks/>
          </p:cNvSpPr>
          <p:nvPr/>
        </p:nvSpPr>
        <p:spPr>
          <a:xfrm>
            <a:off x="7509988" y="3376083"/>
            <a:ext cx="3355154" cy="2752259"/>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Facilities for General Conduct of Government or Political Operations</a:t>
            </a:r>
          </a:p>
          <a:p>
            <a:r>
              <a:rPr lang="en-US" dirty="0"/>
              <a:t>Equipment, furnishings, or other personal property</a:t>
            </a:r>
          </a:p>
          <a:p>
            <a:r>
              <a:rPr lang="en-US" dirty="0"/>
              <a:t>Public housing construction</a:t>
            </a:r>
          </a:p>
        </p:txBody>
      </p:sp>
      <p:sp>
        <p:nvSpPr>
          <p:cNvPr id="12" name="Text Placeholder 2">
            <a:extLst>
              <a:ext uri="{FF2B5EF4-FFF2-40B4-BE49-F238E27FC236}">
                <a16:creationId xmlns:a16="http://schemas.microsoft.com/office/drawing/2014/main" id="{D4A99E25-9FA6-4306-A896-36C6E75833BF}"/>
              </a:ext>
            </a:extLst>
          </p:cNvPr>
          <p:cNvSpPr txBox="1">
            <a:spLocks/>
          </p:cNvSpPr>
          <p:nvPr/>
        </p:nvSpPr>
        <p:spPr>
          <a:xfrm>
            <a:off x="7438609" y="2810660"/>
            <a:ext cx="2246408"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dirty="0"/>
              <a:t>Ineligible Facilities</a:t>
            </a:r>
          </a:p>
        </p:txBody>
      </p:sp>
    </p:spTree>
    <p:extLst>
      <p:ext uri="{BB962C8B-B14F-4D97-AF65-F5344CB8AC3E}">
        <p14:creationId xmlns:p14="http://schemas.microsoft.com/office/powerpoint/2010/main" val="409373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0A39-089B-4878-8C2A-72CC37D03183}"/>
              </a:ext>
            </a:extLst>
          </p:cNvPr>
          <p:cNvSpPr>
            <a:spLocks noGrp="1"/>
          </p:cNvSpPr>
          <p:nvPr>
            <p:ph type="title"/>
          </p:nvPr>
        </p:nvSpPr>
        <p:spPr/>
        <p:txBody>
          <a:bodyPr/>
          <a:lstStyle/>
          <a:p>
            <a:r>
              <a:rPr lang="en-US" dirty="0"/>
              <a:t>Public facilities Example</a:t>
            </a:r>
          </a:p>
        </p:txBody>
      </p:sp>
      <p:sp>
        <p:nvSpPr>
          <p:cNvPr id="4" name="Rectangle 3">
            <a:extLst>
              <a:ext uri="{FF2B5EF4-FFF2-40B4-BE49-F238E27FC236}">
                <a16:creationId xmlns:a16="http://schemas.microsoft.com/office/drawing/2014/main" id="{5CAB8175-698A-43B6-B2D5-25022AEF4E8B}"/>
              </a:ext>
            </a:extLst>
          </p:cNvPr>
          <p:cNvSpPr/>
          <p:nvPr/>
        </p:nvSpPr>
        <p:spPr>
          <a:xfrm>
            <a:off x="438325" y="1898070"/>
            <a:ext cx="3749878" cy="4243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92BE46A-2076-442F-AF2C-63FEC2864255}"/>
              </a:ext>
            </a:extLst>
          </p:cNvPr>
          <p:cNvSpPr/>
          <p:nvPr/>
        </p:nvSpPr>
        <p:spPr>
          <a:xfrm>
            <a:off x="4330117" y="1898070"/>
            <a:ext cx="3531765" cy="4243154"/>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A16D6EB-FAA2-48F5-B7A0-8778D92B9D39}"/>
              </a:ext>
            </a:extLst>
          </p:cNvPr>
          <p:cNvSpPr/>
          <p:nvPr/>
        </p:nvSpPr>
        <p:spPr>
          <a:xfrm>
            <a:off x="8011486" y="1898070"/>
            <a:ext cx="3749879" cy="424315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50C2DCC-626B-496F-9385-A663D02E80FA}"/>
              </a:ext>
            </a:extLst>
          </p:cNvPr>
          <p:cNvSpPr>
            <a:spLocks noGrp="1"/>
          </p:cNvSpPr>
          <p:nvPr>
            <p:ph idx="1"/>
          </p:nvPr>
        </p:nvSpPr>
        <p:spPr>
          <a:xfrm>
            <a:off x="611126" y="2105636"/>
            <a:ext cx="3388897" cy="2666415"/>
          </a:xfrm>
        </p:spPr>
        <p:txBody>
          <a:bodyPr/>
          <a:lstStyle/>
          <a:p>
            <a:pPr marL="0" indent="0">
              <a:buNone/>
            </a:pPr>
            <a:r>
              <a:rPr lang="en-US" sz="2000" dirty="0">
                <a:solidFill>
                  <a:schemeClr val="bg1"/>
                </a:solidFill>
              </a:rPr>
              <a:t>Grantee uses CDBG funds to install a boiler system and HVAC upgrades at a county senior center. The project is qualified under the Limited Clientele national objective; the project benefits Elderly Persons, a presumed class.</a:t>
            </a:r>
          </a:p>
        </p:txBody>
      </p:sp>
      <p:sp>
        <p:nvSpPr>
          <p:cNvPr id="10" name="Content Placeholder 7">
            <a:extLst>
              <a:ext uri="{FF2B5EF4-FFF2-40B4-BE49-F238E27FC236}">
                <a16:creationId xmlns:a16="http://schemas.microsoft.com/office/drawing/2014/main" id="{ED17B20D-98DF-4485-8A7C-F074FE314593}"/>
              </a:ext>
            </a:extLst>
          </p:cNvPr>
          <p:cNvSpPr txBox="1">
            <a:spLocks/>
          </p:cNvSpPr>
          <p:nvPr/>
        </p:nvSpPr>
        <p:spPr>
          <a:xfrm>
            <a:off x="4613945" y="2105637"/>
            <a:ext cx="3087150" cy="3850546"/>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dirty="0">
                <a:solidFill>
                  <a:schemeClr val="bg1"/>
                </a:solidFill>
              </a:rPr>
              <a:t>Grantee uses funds to construct interior walls at the county health care center creating additional patient examination rooms. This project is qualified under the Area Benefit national objective; the city is more than 51% LMI and most beneficiaries are city residents.</a:t>
            </a:r>
            <a:br>
              <a:rPr lang="en-US" sz="2000" dirty="0">
                <a:solidFill>
                  <a:schemeClr val="bg1"/>
                </a:solidFill>
              </a:rPr>
            </a:br>
            <a:endParaRPr lang="en-US" sz="2000" dirty="0">
              <a:solidFill>
                <a:schemeClr val="bg1"/>
              </a:solidFill>
            </a:endParaRPr>
          </a:p>
        </p:txBody>
      </p:sp>
      <p:sp>
        <p:nvSpPr>
          <p:cNvPr id="12" name="Content Placeholder 7">
            <a:extLst>
              <a:ext uri="{FF2B5EF4-FFF2-40B4-BE49-F238E27FC236}">
                <a16:creationId xmlns:a16="http://schemas.microsoft.com/office/drawing/2014/main" id="{840CAAE3-5AE0-4E58-8C55-A182CE81F643}"/>
              </a:ext>
            </a:extLst>
          </p:cNvPr>
          <p:cNvSpPr txBox="1">
            <a:spLocks/>
          </p:cNvSpPr>
          <p:nvPr/>
        </p:nvSpPr>
        <p:spPr>
          <a:xfrm>
            <a:off x="8342850" y="1898070"/>
            <a:ext cx="3087150" cy="289355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000" dirty="0">
                <a:solidFill>
                  <a:schemeClr val="bg1"/>
                </a:solidFill>
              </a:rPr>
              <a:t>An Elementary School receives funding to install a new HVAC system that filter air. This keeps the air clean and minimizes the spread of COVID-19 from one classroom to another via the HVAC system.  </a:t>
            </a:r>
          </a:p>
        </p:txBody>
      </p:sp>
    </p:spTree>
    <p:extLst>
      <p:ext uri="{BB962C8B-B14F-4D97-AF65-F5344CB8AC3E}">
        <p14:creationId xmlns:p14="http://schemas.microsoft.com/office/powerpoint/2010/main" val="2683100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85A3-501E-46D9-AFA1-CFB378595238}"/>
              </a:ext>
            </a:extLst>
          </p:cNvPr>
          <p:cNvSpPr>
            <a:spLocks noGrp="1"/>
          </p:cNvSpPr>
          <p:nvPr>
            <p:ph type="title"/>
          </p:nvPr>
        </p:nvSpPr>
        <p:spPr/>
        <p:txBody>
          <a:bodyPr/>
          <a:lstStyle/>
          <a:p>
            <a:r>
              <a:rPr lang="en-US" dirty="0"/>
              <a:t>National Objectives</a:t>
            </a:r>
          </a:p>
        </p:txBody>
      </p:sp>
      <p:sp>
        <p:nvSpPr>
          <p:cNvPr id="3" name="Text Placeholder 2">
            <a:extLst>
              <a:ext uri="{FF2B5EF4-FFF2-40B4-BE49-F238E27FC236}">
                <a16:creationId xmlns:a16="http://schemas.microsoft.com/office/drawing/2014/main" id="{42349F96-A7B8-49C4-B587-AAD7D7D1CA11}"/>
              </a:ext>
            </a:extLst>
          </p:cNvPr>
          <p:cNvSpPr>
            <a:spLocks noGrp="1"/>
          </p:cNvSpPr>
          <p:nvPr>
            <p:ph type="body" idx="1"/>
          </p:nvPr>
        </p:nvSpPr>
        <p:spPr>
          <a:xfrm>
            <a:off x="445008" y="2149482"/>
            <a:ext cx="11301984" cy="536005"/>
          </a:xfrm>
        </p:spPr>
        <p:txBody>
          <a:bodyPr/>
          <a:lstStyle/>
          <a:p>
            <a:r>
              <a:rPr lang="en-US" sz="1600" dirty="0"/>
              <a:t> Public Service activities are required to meet a national objective of low- and moderate-income (LMI) benefit.</a:t>
            </a:r>
          </a:p>
          <a:p>
            <a:endParaRPr lang="en-US" sz="1600" dirty="0"/>
          </a:p>
        </p:txBody>
      </p:sp>
      <p:sp>
        <p:nvSpPr>
          <p:cNvPr id="4" name="Content Placeholder 3">
            <a:extLst>
              <a:ext uri="{FF2B5EF4-FFF2-40B4-BE49-F238E27FC236}">
                <a16:creationId xmlns:a16="http://schemas.microsoft.com/office/drawing/2014/main" id="{B719E175-1D98-45BC-A70C-3BE2CD15A38D}"/>
              </a:ext>
            </a:extLst>
          </p:cNvPr>
          <p:cNvSpPr>
            <a:spLocks noGrp="1"/>
          </p:cNvSpPr>
          <p:nvPr>
            <p:ph sz="half" idx="2"/>
          </p:nvPr>
        </p:nvSpPr>
        <p:spPr>
          <a:xfrm>
            <a:off x="581193" y="2336187"/>
            <a:ext cx="10936890" cy="1737659"/>
          </a:xfrm>
        </p:spPr>
        <p:txBody>
          <a:bodyPr>
            <a:normAutofit/>
          </a:bodyPr>
          <a:lstStyle/>
          <a:p>
            <a:r>
              <a:rPr lang="en-US" sz="1200" b="1" dirty="0"/>
              <a:t>Limited Clientele (LMC)</a:t>
            </a:r>
            <a:r>
              <a:rPr lang="en-US" sz="1200" dirty="0"/>
              <a:t>: The public service benefits a specific group of people that</a:t>
            </a:r>
          </a:p>
          <a:p>
            <a:pPr lvl="1"/>
            <a:r>
              <a:rPr lang="en-US" sz="1200" dirty="0"/>
              <a:t>meet one or more of the limited clientele presumed classes,</a:t>
            </a:r>
          </a:p>
          <a:p>
            <a:pPr lvl="1"/>
            <a:r>
              <a:rPr lang="en-US" sz="1200" dirty="0"/>
              <a:t>can be presumed LMI by the nature and location of the service provided, or</a:t>
            </a:r>
          </a:p>
          <a:p>
            <a:pPr lvl="1"/>
            <a:r>
              <a:rPr lang="en-US" sz="1200" dirty="0"/>
              <a:t>are income qualified as LMI. Limited Clientele projects do not require a geographic service area.</a:t>
            </a:r>
          </a:p>
          <a:p>
            <a:r>
              <a:rPr lang="en-US" sz="1200" b="1" dirty="0"/>
              <a:t>Area Benefit (LMA): </a:t>
            </a:r>
            <a:r>
              <a:rPr lang="en-US" sz="1200" dirty="0"/>
              <a:t>The public service benefits all residents of a geographic service area. The service area must be primarily residential and at least 51% LMI as qualified by the American Community Survey or an income survey.</a:t>
            </a:r>
          </a:p>
          <a:p>
            <a:endParaRPr lang="en-US" dirty="0"/>
          </a:p>
          <a:p>
            <a:endParaRPr lang="en-US" dirty="0"/>
          </a:p>
        </p:txBody>
      </p:sp>
      <p:sp>
        <p:nvSpPr>
          <p:cNvPr id="7" name="Content Placeholder 3">
            <a:extLst>
              <a:ext uri="{FF2B5EF4-FFF2-40B4-BE49-F238E27FC236}">
                <a16:creationId xmlns:a16="http://schemas.microsoft.com/office/drawing/2014/main" id="{F90A8C15-654B-4C54-8928-9E375A5E3B2F}"/>
              </a:ext>
            </a:extLst>
          </p:cNvPr>
          <p:cNvSpPr txBox="1">
            <a:spLocks/>
          </p:cNvSpPr>
          <p:nvPr/>
        </p:nvSpPr>
        <p:spPr>
          <a:xfrm>
            <a:off x="627555" y="4692043"/>
            <a:ext cx="10936890" cy="1737659"/>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1200" b="1" dirty="0"/>
              <a:t>Limited Clientele (LMC)</a:t>
            </a:r>
            <a:r>
              <a:rPr lang="en-US" sz="1200" dirty="0"/>
              <a:t>:Same as described above.</a:t>
            </a:r>
          </a:p>
          <a:p>
            <a:r>
              <a:rPr lang="en-US" sz="1200" b="1" dirty="0"/>
              <a:t>Area Benefit (LMA): </a:t>
            </a:r>
            <a:r>
              <a:rPr lang="en-US" sz="1200" dirty="0"/>
              <a:t>Same as described above. </a:t>
            </a:r>
          </a:p>
          <a:p>
            <a:r>
              <a:rPr lang="en-US" sz="1200" b="1" dirty="0"/>
              <a:t>Slum/Blight (S/B)</a:t>
            </a:r>
          </a:p>
          <a:p>
            <a:pPr lvl="1"/>
            <a:r>
              <a:rPr lang="en-US" sz="1200" dirty="0"/>
              <a:t>Spot Slum/Blight (SBS): The public facility is located outside a designated blighted area. Project activities are limited to addressing health and safety concerns.</a:t>
            </a:r>
          </a:p>
          <a:p>
            <a:pPr lvl="1"/>
            <a:r>
              <a:rPr lang="en-US" sz="1200" dirty="0"/>
              <a:t>Spot Slum/Blight (SBS): The public facility is located outside a designated blighted area. Project activities are limited to addressing health and safety concerns.</a:t>
            </a:r>
          </a:p>
          <a:p>
            <a:endParaRPr lang="en-US" dirty="0"/>
          </a:p>
        </p:txBody>
      </p:sp>
      <p:sp>
        <p:nvSpPr>
          <p:cNvPr id="8" name="Text Placeholder 2">
            <a:extLst>
              <a:ext uri="{FF2B5EF4-FFF2-40B4-BE49-F238E27FC236}">
                <a16:creationId xmlns:a16="http://schemas.microsoft.com/office/drawing/2014/main" id="{1B24CBB3-423E-41C1-B5D5-8931CDD4EF66}"/>
              </a:ext>
            </a:extLst>
          </p:cNvPr>
          <p:cNvSpPr txBox="1">
            <a:spLocks/>
          </p:cNvSpPr>
          <p:nvPr/>
        </p:nvSpPr>
        <p:spPr>
          <a:xfrm>
            <a:off x="398646" y="4323516"/>
            <a:ext cx="11301984"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sz="1600" dirty="0"/>
              <a:t> Public Service activities are required to meet a national objective of low- and moderate-income (LMI) benefit.</a:t>
            </a:r>
          </a:p>
          <a:p>
            <a:endParaRPr lang="en-US" sz="1600" dirty="0"/>
          </a:p>
        </p:txBody>
      </p:sp>
    </p:spTree>
    <p:extLst>
      <p:ext uri="{BB962C8B-B14F-4D97-AF65-F5344CB8AC3E}">
        <p14:creationId xmlns:p14="http://schemas.microsoft.com/office/powerpoint/2010/main" val="25696524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1360</Words>
  <Application>Microsoft Office PowerPoint</Application>
  <PresentationFormat>Widescreen</PresentationFormat>
  <Paragraphs>169</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MT</vt:lpstr>
      <vt:lpstr>Wingdings 2</vt:lpstr>
      <vt:lpstr>Dividend</vt:lpstr>
      <vt:lpstr>2020 Community development block grant Corona virus (CDBG-CV) </vt:lpstr>
      <vt:lpstr>Welcome</vt:lpstr>
      <vt:lpstr>MVPO</vt:lpstr>
      <vt:lpstr>CDBG-CV Funding Fast Facts. </vt:lpstr>
      <vt:lpstr>Public services</vt:lpstr>
      <vt:lpstr>Public Service Example</vt:lpstr>
      <vt:lpstr>Public facilities</vt:lpstr>
      <vt:lpstr>Public facilities Example</vt:lpstr>
      <vt:lpstr>National Objectives</vt:lpstr>
      <vt:lpstr>Area Benefit(LMA) Eligible Communities</vt:lpstr>
      <vt:lpstr>LIMITED CLIENTELE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Community Development Implementation Strategy</dc:title>
  <dc:creator>Austin Serna</dc:creator>
  <cp:lastModifiedBy>Christina Deehr</cp:lastModifiedBy>
  <cp:revision>44</cp:revision>
  <cp:lastPrinted>2021-03-31T17:44:49Z</cp:lastPrinted>
  <dcterms:created xsi:type="dcterms:W3CDTF">2019-10-16T17:28:51Z</dcterms:created>
  <dcterms:modified xsi:type="dcterms:W3CDTF">2021-03-31T17:45:03Z</dcterms:modified>
</cp:coreProperties>
</file>